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8" r:id="rId2"/>
    <p:sldId id="256" r:id="rId3"/>
    <p:sldId id="276" r:id="rId4"/>
    <p:sldId id="260" r:id="rId5"/>
    <p:sldId id="257" r:id="rId6"/>
    <p:sldId id="259" r:id="rId7"/>
    <p:sldId id="261" r:id="rId8"/>
    <p:sldId id="265" r:id="rId9"/>
    <p:sldId id="266" r:id="rId10"/>
    <p:sldId id="267" r:id="rId11"/>
    <p:sldId id="268" r:id="rId12"/>
    <p:sldId id="269" r:id="rId13"/>
    <p:sldId id="271" r:id="rId14"/>
    <p:sldId id="278" r:id="rId15"/>
    <p:sldId id="262" r:id="rId16"/>
    <p:sldId id="270" r:id="rId17"/>
    <p:sldId id="279" r:id="rId18"/>
    <p:sldId id="280" r:id="rId19"/>
    <p:sldId id="274" r:id="rId20"/>
    <p:sldId id="277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" id="{351C9E1C-5E20-486A-8F30-85D3A1EA32AF}">
          <p14:sldIdLst>
            <p14:sldId id="258"/>
            <p14:sldId id="256"/>
            <p14:sldId id="276"/>
            <p14:sldId id="260"/>
            <p14:sldId id="257"/>
          </p14:sldIdLst>
        </p14:section>
        <p14:section name="SS1" id="{D4AB1386-6DF9-4CAE-B0A4-6A864E2D3067}">
          <p14:sldIdLst>
            <p14:sldId id="259"/>
            <p14:sldId id="261"/>
          </p14:sldIdLst>
        </p14:section>
        <p14:section name="SS2" id="{DA731CF0-F76E-4F03-9634-880858E650CE}">
          <p14:sldIdLst>
            <p14:sldId id="265"/>
            <p14:sldId id="266"/>
            <p14:sldId id="267"/>
            <p14:sldId id="268"/>
            <p14:sldId id="269"/>
          </p14:sldIdLst>
        </p14:section>
        <p14:section name="SS3" id="{402B799E-7BAA-453D-BFBF-170D7A246580}">
          <p14:sldIdLst>
            <p14:sldId id="271"/>
            <p14:sldId id="278"/>
            <p14:sldId id="262"/>
          </p14:sldIdLst>
        </p14:section>
        <p14:section name="SS4" id="{BD8287DF-CB46-4B4B-99C7-A08D74397EFF}">
          <p14:sldIdLst>
            <p14:sldId id="270"/>
          </p14:sldIdLst>
        </p14:section>
        <p14:section name="SS5" id="{2C40EFE4-7201-4F09-AE25-A612807724A7}">
          <p14:sldIdLst>
            <p14:sldId id="279"/>
            <p14:sldId id="280"/>
            <p14:sldId id="274"/>
            <p14:sldId id="277"/>
          </p14:sldIdLst>
        </p14:section>
        <p14:section name="The End" id="{794F278E-1323-4979-80CE-A0C3234CEC23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rong  Thang" initials="NTT" lastIdx="1" clrIdx="0">
    <p:extLst>
      <p:ext uri="{19B8F6BF-5375-455C-9EA6-DF929625EA0E}">
        <p15:presenceInfo xmlns:p15="http://schemas.microsoft.com/office/powerpoint/2012/main" userId="S::thang171202022@st.utc.edu.vn::5c34a10b-86f2-4636-8a4b-96bdfec7d126" providerId="AD"/>
      </p:ext>
    </p:extLst>
  </p:cmAuthor>
  <p:cmAuthor id="2" name="ThanhCong" initials="A" lastIdx="1" clrIdx="1">
    <p:extLst>
      <p:ext uri="{19B8F6BF-5375-455C-9EA6-DF929625EA0E}">
        <p15:presenceInfo xmlns:p15="http://schemas.microsoft.com/office/powerpoint/2012/main" userId="b97f0b81af113e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61935" autoAdjust="0"/>
  </p:normalViewPr>
  <p:slideViewPr>
    <p:cSldViewPr snapToGrid="0">
      <p:cViewPr varScale="1">
        <p:scale>
          <a:sx n="73" d="100"/>
          <a:sy n="73" d="100"/>
        </p:scale>
        <p:origin x="49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FAFAF-97F0-418E-995A-ACFE8ADC4203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48D20-DA06-4F89-A063-214F5997F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2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bão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hỏng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thiêt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20000"/>
              </a:lnSpc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vượt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20000"/>
              </a:lnSpc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Smart Home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v.v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342900" lvl="0" indent="-342900" algn="just">
              <a:lnSpc>
                <a:spcPct val="120000"/>
              </a:lnSpc>
              <a:spcAft>
                <a:spcPts val="6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 INTERNET.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48D20-DA06-4F89-A063-214F5997FE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1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48D20-DA06-4F89-A063-214F5997FE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5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559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0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0899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28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12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89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9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4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3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6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8" Type="http://schemas.openxmlformats.org/officeDocument/2006/relationships/image" Target="../media/image13.PNG"/><Relationship Id="rId26" Type="http://schemas.openxmlformats.org/officeDocument/2006/relationships/slide" Target="slide19.xml"/><Relationship Id="rId3" Type="http://schemas.openxmlformats.org/officeDocument/2006/relationships/image" Target="../media/image8.png"/><Relationship Id="rId21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openxmlformats.org/officeDocument/2006/relationships/image" Target="../media/image18.svg"/><Relationship Id="rId17" Type="http://schemas.openxmlformats.org/officeDocument/2006/relationships/slide" Target="slide8.xml"/><Relationship Id="rId25" Type="http://schemas.openxmlformats.org/officeDocument/2006/relationships/image" Target="../media/image18.PNG"/><Relationship Id="rId2" Type="http://schemas.openxmlformats.org/officeDocument/2006/relationships/image" Target="../media/image7.jpg"/><Relationship Id="rId16" Type="http://schemas.openxmlformats.org/officeDocument/2006/relationships/image" Target="../media/image13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2.png"/><Relationship Id="rId24" Type="http://schemas.openxmlformats.org/officeDocument/2006/relationships/image" Target="../media/image17.PNG"/><Relationship Id="rId5" Type="http://schemas.openxmlformats.org/officeDocument/2006/relationships/image" Target="../media/image9.png"/><Relationship Id="rId23" Type="http://schemas.openxmlformats.org/officeDocument/2006/relationships/slide" Target="slide16.xml"/><Relationship Id="rId10" Type="http://schemas.openxmlformats.org/officeDocument/2006/relationships/image" Target="../media/image16.svg"/><Relationship Id="rId19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13,873 BEST Blue Stage Curtain IMAGES, STOCK PHOTOS &amp;amp; VECTORS | Adobe Stock">
            <a:extLst>
              <a:ext uri="{FF2B5EF4-FFF2-40B4-BE49-F238E27FC236}">
                <a16:creationId xmlns:a16="http://schemas.microsoft.com/office/drawing/2014/main" id="{D4E5A897-3820-4D5A-A0F9-EE67F35BE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5" b="4925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96" y="2333057"/>
            <a:ext cx="581904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2EAB1429-B003-49F6-91D1-CE343E065A9A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34" name="Lưu đồ: Trích xuất 33">
            <a:extLst>
              <a:ext uri="{FF2B5EF4-FFF2-40B4-BE49-F238E27FC236}">
                <a16:creationId xmlns:a16="http://schemas.microsoft.com/office/drawing/2014/main" id="{7D226CA7-D007-4C69-A9E2-6A3CBBF7A247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F1579569-5154-495D-B73D-799038B2EFED}"/>
              </a:ext>
            </a:extLst>
          </p:cNvPr>
          <p:cNvSpPr txBox="1"/>
          <p:nvPr/>
        </p:nvSpPr>
        <p:spPr>
          <a:xfrm>
            <a:off x="7886881" y="788649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AD4A6712-99B2-4F9F-AC8B-7AC683581D0D}"/>
              </a:ext>
            </a:extLst>
          </p:cNvPr>
          <p:cNvSpPr txBox="1"/>
          <p:nvPr/>
        </p:nvSpPr>
        <p:spPr>
          <a:xfrm>
            <a:off x="2845601" y="4441533"/>
            <a:ext cx="2016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A9081189-6FE2-4229-8518-DA5A27D412AA}"/>
              </a:ext>
            </a:extLst>
          </p:cNvPr>
          <p:cNvSpPr txBox="1"/>
          <p:nvPr/>
        </p:nvSpPr>
        <p:spPr>
          <a:xfrm>
            <a:off x="7527015" y="4213412"/>
            <a:ext cx="20681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Hình ảnh 40">
            <a:extLst>
              <a:ext uri="{FF2B5EF4-FFF2-40B4-BE49-F238E27FC236}">
                <a16:creationId xmlns:a16="http://schemas.microsoft.com/office/drawing/2014/main" id="{D30C3283-7170-40AB-B851-05636DE5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929" y="1089158"/>
            <a:ext cx="2174657" cy="2103121"/>
          </a:xfrm>
          <a:prstGeom prst="rect">
            <a:avLst/>
          </a:prstGeom>
        </p:spPr>
      </p:pic>
      <p:pic>
        <p:nvPicPr>
          <p:cNvPr id="42" name="Hình ảnh 41">
            <a:extLst>
              <a:ext uri="{FF2B5EF4-FFF2-40B4-BE49-F238E27FC236}">
                <a16:creationId xmlns:a16="http://schemas.microsoft.com/office/drawing/2014/main" id="{EC906197-359D-4E6F-997A-03398FD9B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14" y="4031839"/>
            <a:ext cx="1172870" cy="1188720"/>
          </a:xfrm>
          <a:prstGeom prst="rect">
            <a:avLst/>
          </a:prstGeom>
        </p:spPr>
      </p:pic>
      <p:pic>
        <p:nvPicPr>
          <p:cNvPr id="43" name="Hình ảnh 42">
            <a:extLst>
              <a:ext uri="{FF2B5EF4-FFF2-40B4-BE49-F238E27FC236}">
                <a16:creationId xmlns:a16="http://schemas.microsoft.com/office/drawing/2014/main" id="{39F78339-214F-47EB-838D-9C72ECA1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66" y="3858751"/>
            <a:ext cx="1188720" cy="1165563"/>
          </a:xfrm>
          <a:prstGeom prst="rect">
            <a:avLst/>
          </a:prstGeom>
        </p:spPr>
      </p:pic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66CB0F60-1746-425D-BCB7-856E08005A2A}"/>
              </a:ext>
            </a:extLst>
          </p:cNvPr>
          <p:cNvSpPr txBox="1"/>
          <p:nvPr/>
        </p:nvSpPr>
        <p:spPr>
          <a:xfrm>
            <a:off x="2771546" y="1723294"/>
            <a:ext cx="1930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Hình ảnh 48">
            <a:extLst>
              <a:ext uri="{FF2B5EF4-FFF2-40B4-BE49-F238E27FC236}">
                <a16:creationId xmlns:a16="http://schemas.microsoft.com/office/drawing/2014/main" id="{7F057D29-371E-4E85-B5C2-B79D47AC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380" y="1328989"/>
            <a:ext cx="1205004" cy="1188720"/>
          </a:xfrm>
          <a:prstGeom prst="rect">
            <a:avLst/>
          </a:prstGeom>
        </p:spPr>
      </p:pic>
      <p:cxnSp>
        <p:nvCxnSpPr>
          <p:cNvPr id="57" name="Đường nối Thẳng 56">
            <a:extLst>
              <a:ext uri="{FF2B5EF4-FFF2-40B4-BE49-F238E27FC236}">
                <a16:creationId xmlns:a16="http://schemas.microsoft.com/office/drawing/2014/main" id="{D224389E-F2FA-4AD7-A632-1D1E5678116D}"/>
              </a:ext>
            </a:extLst>
          </p:cNvPr>
          <p:cNvCxnSpPr/>
          <p:nvPr/>
        </p:nvCxnSpPr>
        <p:spPr>
          <a:xfrm>
            <a:off x="7886881" y="1188759"/>
            <a:ext cx="341665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Đường nối Thẳng 57">
            <a:extLst>
              <a:ext uri="{FF2B5EF4-FFF2-40B4-BE49-F238E27FC236}">
                <a16:creationId xmlns:a16="http://schemas.microsoft.com/office/drawing/2014/main" id="{F0D3C3F0-0D33-468D-90D7-318ABF684F2E}"/>
              </a:ext>
            </a:extLst>
          </p:cNvPr>
          <p:cNvCxnSpPr>
            <a:cxnSpLocks/>
          </p:cNvCxnSpPr>
          <p:nvPr/>
        </p:nvCxnSpPr>
        <p:spPr>
          <a:xfrm flipV="1">
            <a:off x="7509753" y="1188759"/>
            <a:ext cx="377128" cy="37739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" name="Hộp Văn bản 60">
            <a:extLst>
              <a:ext uri="{FF2B5EF4-FFF2-40B4-BE49-F238E27FC236}">
                <a16:creationId xmlns:a16="http://schemas.microsoft.com/office/drawing/2014/main" id="{850F804A-FC7D-4500-A26B-675B220F67DF}"/>
              </a:ext>
            </a:extLst>
          </p:cNvPr>
          <p:cNvSpPr txBox="1"/>
          <p:nvPr/>
        </p:nvSpPr>
        <p:spPr>
          <a:xfrm>
            <a:off x="7886882" y="1377456"/>
            <a:ext cx="327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nhân sự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91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E3FB147-C1E1-47D3-BB6C-ECE254C4F608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6" name="Lưu đồ: Trích xuất 5">
            <a:extLst>
              <a:ext uri="{FF2B5EF4-FFF2-40B4-BE49-F238E27FC236}">
                <a16:creationId xmlns:a16="http://schemas.microsoft.com/office/drawing/2014/main" id="{0D1A89B7-D6FF-4EAD-9C2D-26FC2DA0B32A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7DC242B-6117-477F-900A-1F943AA9FC7B}"/>
              </a:ext>
            </a:extLst>
          </p:cNvPr>
          <p:cNvSpPr txBox="1"/>
          <p:nvPr/>
        </p:nvSpPr>
        <p:spPr>
          <a:xfrm>
            <a:off x="3390466" y="3333744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372C0F03-7541-471D-BC99-6B8CF0F6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55" y="3533799"/>
            <a:ext cx="2080188" cy="2108299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122EAEB-9A50-4873-B0CF-EA6855FA73AF}"/>
              </a:ext>
            </a:extLst>
          </p:cNvPr>
          <p:cNvSpPr txBox="1"/>
          <p:nvPr/>
        </p:nvSpPr>
        <p:spPr>
          <a:xfrm>
            <a:off x="2771546" y="1723294"/>
            <a:ext cx="1930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2A5D443-EAB6-4AEF-906B-A83760F03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80" y="1328989"/>
            <a:ext cx="1205004" cy="1188720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4DF5C4B-D020-4787-A4E0-7C8C0EB4D579}"/>
              </a:ext>
            </a:extLst>
          </p:cNvPr>
          <p:cNvSpPr txBox="1"/>
          <p:nvPr/>
        </p:nvSpPr>
        <p:spPr>
          <a:xfrm>
            <a:off x="8948796" y="1752039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D57C8F5-3FF7-4C8D-A9FD-E4322FE3223E}"/>
              </a:ext>
            </a:extLst>
          </p:cNvPr>
          <p:cNvSpPr txBox="1"/>
          <p:nvPr/>
        </p:nvSpPr>
        <p:spPr>
          <a:xfrm>
            <a:off x="8948796" y="4333265"/>
            <a:ext cx="20681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18073E9-6F44-4C3A-8820-C2E45A045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643" y="1342345"/>
            <a:ext cx="1229153" cy="1188720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DB8F8A3B-D8EC-404E-BCDD-F90CE4403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859" y="3935149"/>
            <a:ext cx="1188720" cy="1165563"/>
          </a:xfrm>
          <a:prstGeom prst="rect">
            <a:avLst/>
          </a:prstGeom>
        </p:spPr>
      </p:pic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CF228715-BE87-472E-BEE4-702C513B1D92}"/>
              </a:ext>
            </a:extLst>
          </p:cNvPr>
          <p:cNvCxnSpPr>
            <a:cxnSpLocks/>
          </p:cNvCxnSpPr>
          <p:nvPr/>
        </p:nvCxnSpPr>
        <p:spPr>
          <a:xfrm>
            <a:off x="3462292" y="3733854"/>
            <a:ext cx="330249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A527CE4C-ACF9-411F-8D0B-E433362FED9A}"/>
              </a:ext>
            </a:extLst>
          </p:cNvPr>
          <p:cNvCxnSpPr>
            <a:cxnSpLocks/>
          </p:cNvCxnSpPr>
          <p:nvPr/>
        </p:nvCxnSpPr>
        <p:spPr>
          <a:xfrm flipV="1">
            <a:off x="3018408" y="3733854"/>
            <a:ext cx="443884" cy="3321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62292" y="4333265"/>
            <a:ext cx="330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dirty="0" smtClean="0"/>
              <a:t>Xây dựng hệ thống quản lý bằng c++(visual studio)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7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E3FB147-C1E1-47D3-BB6C-ECE254C4F608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6" name="Lưu đồ: Trích xuất 5">
            <a:extLst>
              <a:ext uri="{FF2B5EF4-FFF2-40B4-BE49-F238E27FC236}">
                <a16:creationId xmlns:a16="http://schemas.microsoft.com/office/drawing/2014/main" id="{0D1A89B7-D6FF-4EAD-9C2D-26FC2DA0B32A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122EAEB-9A50-4873-B0CF-EA6855FA73AF}"/>
              </a:ext>
            </a:extLst>
          </p:cNvPr>
          <p:cNvSpPr txBox="1"/>
          <p:nvPr/>
        </p:nvSpPr>
        <p:spPr>
          <a:xfrm>
            <a:off x="2771546" y="1723294"/>
            <a:ext cx="1930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2A5D443-EAB6-4AEF-906B-A83760F0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42" y="1290516"/>
            <a:ext cx="1205004" cy="1188720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4DF5C4B-D020-4787-A4E0-7C8C0EB4D579}"/>
              </a:ext>
            </a:extLst>
          </p:cNvPr>
          <p:cNvSpPr txBox="1"/>
          <p:nvPr/>
        </p:nvSpPr>
        <p:spPr>
          <a:xfrm>
            <a:off x="7522177" y="1677423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D57C8F5-3FF7-4C8D-A9FD-E4322FE3223E}"/>
              </a:ext>
            </a:extLst>
          </p:cNvPr>
          <p:cNvSpPr txBox="1"/>
          <p:nvPr/>
        </p:nvSpPr>
        <p:spPr>
          <a:xfrm>
            <a:off x="7926762" y="3281705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18073E9-6F44-4C3A-8820-C2E45A045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66" y="1290516"/>
            <a:ext cx="1229153" cy="1188720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DB8F8A3B-D8EC-404E-BCDD-F90CE440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228" y="3604870"/>
            <a:ext cx="2144904" cy="2103120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35680D9E-CD88-43E9-92BD-806E4BA8C602}"/>
              </a:ext>
            </a:extLst>
          </p:cNvPr>
          <p:cNvSpPr txBox="1"/>
          <p:nvPr/>
        </p:nvSpPr>
        <p:spPr>
          <a:xfrm>
            <a:off x="2845601" y="4441533"/>
            <a:ext cx="2016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A70DDF07-AE9C-4A29-A04C-6B3D0F091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514" y="4031839"/>
            <a:ext cx="1172870" cy="1188720"/>
          </a:xfrm>
          <a:prstGeom prst="rect">
            <a:avLst/>
          </a:prstGeom>
        </p:spPr>
      </p:pic>
      <p:cxnSp>
        <p:nvCxnSpPr>
          <p:cNvPr id="3" name="Đường nối Thẳng 2">
            <a:extLst>
              <a:ext uri="{FF2B5EF4-FFF2-40B4-BE49-F238E27FC236}">
                <a16:creationId xmlns:a16="http://schemas.microsoft.com/office/drawing/2014/main" id="{EA746B68-1FCE-4B48-A047-C40FA0685DB0}"/>
              </a:ext>
            </a:extLst>
          </p:cNvPr>
          <p:cNvCxnSpPr/>
          <p:nvPr/>
        </p:nvCxnSpPr>
        <p:spPr>
          <a:xfrm>
            <a:off x="7926762" y="3711633"/>
            <a:ext cx="360489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Đường nối Thẳng 19">
            <a:extLst>
              <a:ext uri="{FF2B5EF4-FFF2-40B4-BE49-F238E27FC236}">
                <a16:creationId xmlns:a16="http://schemas.microsoft.com/office/drawing/2014/main" id="{5A8B974B-47BD-4A44-90C2-DECD1585B119}"/>
              </a:ext>
            </a:extLst>
          </p:cNvPr>
          <p:cNvCxnSpPr>
            <a:cxnSpLocks/>
          </p:cNvCxnSpPr>
          <p:nvPr/>
        </p:nvCxnSpPr>
        <p:spPr>
          <a:xfrm flipH="1">
            <a:off x="7613374" y="3711633"/>
            <a:ext cx="313389" cy="32020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8EF2694C-3E64-434F-8581-0F10540F63FD}"/>
              </a:ext>
            </a:extLst>
          </p:cNvPr>
          <p:cNvSpPr txBox="1"/>
          <p:nvPr/>
        </p:nvSpPr>
        <p:spPr>
          <a:xfrm>
            <a:off x="8348870" y="420425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49A6F7A7-A3D5-4342-A059-716479701B9A}"/>
              </a:ext>
            </a:extLst>
          </p:cNvPr>
          <p:cNvSpPr txBox="1"/>
          <p:nvPr/>
        </p:nvSpPr>
        <p:spPr>
          <a:xfrm>
            <a:off x="8046788" y="4020544"/>
            <a:ext cx="342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600" smtClean="0">
                <a:latin typeface="Arial" panose="020B0604020202020204" pitchFamily="34" charset="0"/>
                <a:cs typeface="Arial" panose="020B0604020202020204" pitchFamily="34" charset="0"/>
              </a:rPr>
              <a:t>Một công ty X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196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514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PHƯƠNG PHÁP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7293" y="2477588"/>
            <a:ext cx="1148079" cy="8926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ADMIN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27944" y="772360"/>
            <a:ext cx="262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accent2"/>
                </a:solidFill>
              </a:rPr>
              <a:t>Sơ Đồ Tổng Quát: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90866" y="652869"/>
            <a:ext cx="2037806" cy="548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Add employee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5090867" y="1845223"/>
            <a:ext cx="2037805" cy="4792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Edit employee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090864" y="2803007"/>
            <a:ext cx="2145955" cy="446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Remove employee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15" idx="3"/>
            <a:endCxn id="29" idx="1"/>
          </p:cNvCxnSpPr>
          <p:nvPr/>
        </p:nvCxnSpPr>
        <p:spPr>
          <a:xfrm flipV="1">
            <a:off x="2985372" y="926882"/>
            <a:ext cx="2105494" cy="1997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3"/>
            <a:endCxn id="32" idx="1"/>
          </p:cNvCxnSpPr>
          <p:nvPr/>
        </p:nvCxnSpPr>
        <p:spPr>
          <a:xfrm flipV="1">
            <a:off x="2985372" y="2084828"/>
            <a:ext cx="2105495" cy="839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5" idx="3"/>
            <a:endCxn id="15" idx="3"/>
          </p:cNvCxnSpPr>
          <p:nvPr/>
        </p:nvCxnSpPr>
        <p:spPr>
          <a:xfrm>
            <a:off x="2985372" y="2923903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5" idx="3"/>
            <a:endCxn id="36" idx="1"/>
          </p:cNvCxnSpPr>
          <p:nvPr/>
        </p:nvCxnSpPr>
        <p:spPr>
          <a:xfrm>
            <a:off x="2985372" y="2923903"/>
            <a:ext cx="2105492" cy="102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090864" y="3674542"/>
            <a:ext cx="2145955" cy="4963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Sort employee by name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15" idx="3"/>
            <a:endCxn id="62" idx="1"/>
          </p:cNvCxnSpPr>
          <p:nvPr/>
        </p:nvCxnSpPr>
        <p:spPr>
          <a:xfrm>
            <a:off x="2985372" y="2923903"/>
            <a:ext cx="2105492" cy="998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5090864" y="5323798"/>
            <a:ext cx="2145955" cy="5670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Show all employee</a:t>
            </a:r>
            <a:endParaRPr lang="en-US" dirty="0"/>
          </a:p>
        </p:txBody>
      </p:sp>
      <p:cxnSp>
        <p:nvCxnSpPr>
          <p:cNvPr id="71" name="Straight Arrow Connector 70"/>
          <p:cNvCxnSpPr>
            <a:stCxn id="15" idx="3"/>
            <a:endCxn id="66" idx="1"/>
          </p:cNvCxnSpPr>
          <p:nvPr/>
        </p:nvCxnSpPr>
        <p:spPr>
          <a:xfrm>
            <a:off x="2985372" y="2923903"/>
            <a:ext cx="2105492" cy="2683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5090865" y="6262247"/>
            <a:ext cx="2145955" cy="4441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Exit</a:t>
            </a:r>
            <a:endParaRPr lang="en-US" dirty="0"/>
          </a:p>
        </p:txBody>
      </p:sp>
      <p:cxnSp>
        <p:nvCxnSpPr>
          <p:cNvPr id="83" name="Straight Arrow Connector 82"/>
          <p:cNvCxnSpPr>
            <a:stCxn id="15" idx="3"/>
            <a:endCxn id="81" idx="1"/>
          </p:cNvCxnSpPr>
          <p:nvPr/>
        </p:nvCxnSpPr>
        <p:spPr>
          <a:xfrm>
            <a:off x="2985372" y="2923903"/>
            <a:ext cx="2105493" cy="3560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9711218" y="470524"/>
            <a:ext cx="1737360" cy="703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Id</a:t>
            </a:r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9711218" y="1845223"/>
            <a:ext cx="1737361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Name</a:t>
            </a:r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9711216" y="3504498"/>
            <a:ext cx="1737361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email</a:t>
            </a:r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9711216" y="4894123"/>
            <a:ext cx="1737361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position</a:t>
            </a:r>
          </a:p>
        </p:txBody>
      </p:sp>
      <p:cxnSp>
        <p:nvCxnSpPr>
          <p:cNvPr id="96" name="Straight Arrow Connector 95"/>
          <p:cNvCxnSpPr>
            <a:stCxn id="29" idx="3"/>
            <a:endCxn id="29" idx="3"/>
          </p:cNvCxnSpPr>
          <p:nvPr/>
        </p:nvCxnSpPr>
        <p:spPr>
          <a:xfrm>
            <a:off x="7128672" y="92688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2" idx="3"/>
            <a:endCxn id="84" idx="2"/>
          </p:cNvCxnSpPr>
          <p:nvPr/>
        </p:nvCxnSpPr>
        <p:spPr>
          <a:xfrm flipV="1">
            <a:off x="7128672" y="822290"/>
            <a:ext cx="2582546" cy="126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32" idx="3"/>
            <a:endCxn id="85" idx="2"/>
          </p:cNvCxnSpPr>
          <p:nvPr/>
        </p:nvCxnSpPr>
        <p:spPr>
          <a:xfrm>
            <a:off x="7128672" y="2084828"/>
            <a:ext cx="2582546" cy="11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32" idx="3"/>
            <a:endCxn id="86" idx="2"/>
          </p:cNvCxnSpPr>
          <p:nvPr/>
        </p:nvCxnSpPr>
        <p:spPr>
          <a:xfrm>
            <a:off x="7128672" y="2084828"/>
            <a:ext cx="2582544" cy="1778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36" idx="3"/>
            <a:endCxn id="85" idx="2"/>
          </p:cNvCxnSpPr>
          <p:nvPr/>
        </p:nvCxnSpPr>
        <p:spPr>
          <a:xfrm flipV="1">
            <a:off x="7236819" y="2204452"/>
            <a:ext cx="2474399" cy="82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36" idx="3"/>
            <a:endCxn id="84" idx="2"/>
          </p:cNvCxnSpPr>
          <p:nvPr/>
        </p:nvCxnSpPr>
        <p:spPr>
          <a:xfrm flipV="1">
            <a:off x="7236819" y="822290"/>
            <a:ext cx="2474399" cy="220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090864" y="4535282"/>
            <a:ext cx="2145955" cy="4792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Seach</a:t>
            </a:r>
            <a:r>
              <a:rPr lang="en-US" dirty="0" smtClean="0"/>
              <a:t> employee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5" idx="3"/>
            <a:endCxn id="30" idx="1"/>
          </p:cNvCxnSpPr>
          <p:nvPr/>
        </p:nvCxnSpPr>
        <p:spPr>
          <a:xfrm>
            <a:off x="2985372" y="2923903"/>
            <a:ext cx="2105492" cy="1850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514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PHƯƠNG PHÁP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33CAF35-5A93-43FD-9003-587F5FCA1B57}"/>
              </a:ext>
            </a:extLst>
          </p:cNvPr>
          <p:cNvSpPr txBox="1"/>
          <p:nvPr/>
        </p:nvSpPr>
        <p:spPr>
          <a:xfrm>
            <a:off x="1524313" y="772360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latin typeface="Arial" panose="020B0604020202020204" pitchFamily="34" charset="0"/>
                <a:cs typeface="Arial" panose="020B0604020202020204" pitchFamily="34" charset="0"/>
              </a:rPr>
              <a:t>Sơ đồ phác thảo.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41817" y="1410789"/>
            <a:ext cx="1502229" cy="692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Employee</a:t>
            </a:r>
            <a:endParaRPr lang="en-US" dirty="0"/>
          </a:p>
        </p:txBody>
      </p:sp>
      <p:cxnSp>
        <p:nvCxnSpPr>
          <p:cNvPr id="17" name="Straight Connector 16"/>
          <p:cNvCxnSpPr>
            <a:stCxn id="15" idx="2"/>
          </p:cNvCxnSpPr>
          <p:nvPr/>
        </p:nvCxnSpPr>
        <p:spPr>
          <a:xfrm>
            <a:off x="5492932" y="2103120"/>
            <a:ext cx="6531" cy="666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122308" y="3108959"/>
            <a:ext cx="129322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Add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517166" y="3069771"/>
            <a:ext cx="129322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Edit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783677" y="3069771"/>
            <a:ext cx="1608517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Sort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5858691" y="3069771"/>
            <a:ext cx="129322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remove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0223471" y="3069771"/>
            <a:ext cx="129322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Show all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768919" y="2769326"/>
            <a:ext cx="90863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0" idx="0"/>
          </p:cNvCxnSpPr>
          <p:nvPr/>
        </p:nvCxnSpPr>
        <p:spPr>
          <a:xfrm>
            <a:off x="1768919" y="2808514"/>
            <a:ext cx="1" cy="30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0"/>
            <a:endCxn id="21" idx="0"/>
          </p:cNvCxnSpPr>
          <p:nvPr/>
        </p:nvCxnSpPr>
        <p:spPr>
          <a:xfrm>
            <a:off x="4163778" y="306977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1" idx="0"/>
          </p:cNvCxnSpPr>
          <p:nvPr/>
        </p:nvCxnSpPr>
        <p:spPr>
          <a:xfrm>
            <a:off x="4163777" y="2769326"/>
            <a:ext cx="1" cy="30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3" idx="0"/>
          </p:cNvCxnSpPr>
          <p:nvPr/>
        </p:nvCxnSpPr>
        <p:spPr>
          <a:xfrm>
            <a:off x="6505302" y="2769326"/>
            <a:ext cx="1" cy="30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2" idx="0"/>
          </p:cNvCxnSpPr>
          <p:nvPr/>
        </p:nvCxnSpPr>
        <p:spPr>
          <a:xfrm flipH="1">
            <a:off x="8587936" y="2769326"/>
            <a:ext cx="16132" cy="30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5" idx="0"/>
          </p:cNvCxnSpPr>
          <p:nvPr/>
        </p:nvCxnSpPr>
        <p:spPr>
          <a:xfrm>
            <a:off x="10855234" y="2769326"/>
            <a:ext cx="14849" cy="30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2" idx="2"/>
            <a:endCxn id="22" idx="2"/>
          </p:cNvCxnSpPr>
          <p:nvPr/>
        </p:nvCxnSpPr>
        <p:spPr>
          <a:xfrm>
            <a:off x="8587936" y="361841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6866038" y="4552904"/>
            <a:ext cx="1293223" cy="437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By name</a:t>
            </a:r>
            <a:endParaRPr lang="en-US" dirty="0"/>
          </a:p>
        </p:txBody>
      </p:sp>
      <p:sp>
        <p:nvSpPr>
          <p:cNvPr id="86" name="Rounded Rectangle 85"/>
          <p:cNvSpPr/>
          <p:nvPr/>
        </p:nvSpPr>
        <p:spPr>
          <a:xfrm>
            <a:off x="5144142" y="4108104"/>
            <a:ext cx="1293223" cy="44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email</a:t>
            </a:r>
            <a:endParaRPr lang="en-US" dirty="0"/>
          </a:p>
        </p:txBody>
      </p:sp>
      <p:sp>
        <p:nvSpPr>
          <p:cNvPr id="87" name="Rounded Rectangle 86"/>
          <p:cNvSpPr/>
          <p:nvPr/>
        </p:nvSpPr>
        <p:spPr>
          <a:xfrm>
            <a:off x="3515975" y="4108104"/>
            <a:ext cx="1293223" cy="44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id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1934185" y="4108104"/>
            <a:ext cx="1246846" cy="44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name</a:t>
            </a:r>
            <a:endParaRPr lang="en-US" dirty="0"/>
          </a:p>
        </p:txBody>
      </p:sp>
      <p:cxnSp>
        <p:nvCxnSpPr>
          <p:cNvPr id="90" name="Elbow Connector 89"/>
          <p:cNvCxnSpPr>
            <a:stCxn id="21" idx="2"/>
            <a:endCxn id="88" idx="0"/>
          </p:cNvCxnSpPr>
          <p:nvPr/>
        </p:nvCxnSpPr>
        <p:spPr>
          <a:xfrm rot="5400000">
            <a:off x="3115847" y="3060172"/>
            <a:ext cx="489693" cy="16061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1" idx="2"/>
            <a:endCxn id="87" idx="0"/>
          </p:cNvCxnSpPr>
          <p:nvPr/>
        </p:nvCxnSpPr>
        <p:spPr>
          <a:xfrm flipH="1">
            <a:off x="4162587" y="3618411"/>
            <a:ext cx="1191" cy="489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21" idx="2"/>
            <a:endCxn id="86" idx="0"/>
          </p:cNvCxnSpPr>
          <p:nvPr/>
        </p:nvCxnSpPr>
        <p:spPr>
          <a:xfrm rot="16200000" flipH="1">
            <a:off x="4732420" y="3049769"/>
            <a:ext cx="489693" cy="16269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8930248" y="4552904"/>
            <a:ext cx="1293223" cy="405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By age</a:t>
            </a:r>
            <a:endParaRPr lang="en-US" dirty="0"/>
          </a:p>
        </p:txBody>
      </p:sp>
      <p:cxnSp>
        <p:nvCxnSpPr>
          <p:cNvPr id="101" name="Elbow Connector 100"/>
          <p:cNvCxnSpPr>
            <a:stCxn id="22" idx="2"/>
            <a:endCxn id="85" idx="0"/>
          </p:cNvCxnSpPr>
          <p:nvPr/>
        </p:nvCxnSpPr>
        <p:spPr>
          <a:xfrm rot="5400000">
            <a:off x="7583047" y="3548014"/>
            <a:ext cx="934493" cy="1075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22" idx="2"/>
            <a:endCxn id="99" idx="0"/>
          </p:cNvCxnSpPr>
          <p:nvPr/>
        </p:nvCxnSpPr>
        <p:spPr>
          <a:xfrm rot="16200000" flipH="1">
            <a:off x="8615152" y="3591195"/>
            <a:ext cx="934493" cy="988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66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8ACD721-3D54-434D-A7CB-8E25B5BCCB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872" y="0"/>
            <a:ext cx="12192000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514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PHƯƠNG PHÁP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E5FC0EE-18CC-44D9-B6C2-984BFC31B932}"/>
              </a:ext>
            </a:extLst>
          </p:cNvPr>
          <p:cNvSpPr txBox="1"/>
          <p:nvPr/>
        </p:nvSpPr>
        <p:spPr>
          <a:xfrm>
            <a:off x="897296" y="9413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72A4074-3211-41CC-AC0D-5C010F233C5B}"/>
              </a:ext>
            </a:extLst>
          </p:cNvPr>
          <p:cNvSpPr txBox="1"/>
          <p:nvPr/>
        </p:nvSpPr>
        <p:spPr>
          <a:xfrm>
            <a:off x="1413194" y="732134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Class chart: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703" y="2116727"/>
            <a:ext cx="89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203093"/>
              </p:ext>
            </p:extLst>
          </p:nvPr>
        </p:nvGraphicFramePr>
        <p:xfrm>
          <a:off x="2985495" y="2640705"/>
          <a:ext cx="81280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892295172"/>
                    </a:ext>
                  </a:extLst>
                </a:gridCol>
              </a:tblGrid>
              <a:tr h="329583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solidFill>
                            <a:schemeClr val="tx1"/>
                          </a:solidFill>
                        </a:rPr>
                        <a:t>Employee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69756"/>
                  </a:ext>
                </a:extLst>
              </a:tr>
              <a:tr h="2747570"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Int m_id{ 0 };</a:t>
                      </a:r>
                    </a:p>
                    <a:p>
                      <a:r>
                        <a:rPr lang="vi-VN" sz="1600" dirty="0" smtClean="0"/>
                        <a:t>String m_name;</a:t>
                      </a:r>
                    </a:p>
                    <a:p>
                      <a:r>
                        <a:rPr lang="vi-VN" sz="1600" dirty="0" smtClean="0"/>
                        <a:t>String m_email;</a:t>
                      </a:r>
                    </a:p>
                    <a:p>
                      <a:r>
                        <a:rPr lang="vi-VN" sz="1600" dirty="0" smtClean="0"/>
                        <a:t>Int m_age{ 0 };</a:t>
                      </a:r>
                    </a:p>
                    <a:p>
                      <a:endParaRPr lang="vi-VN" sz="1600" dirty="0" smtClean="0"/>
                    </a:p>
                    <a:p>
                      <a:r>
                        <a:rPr lang="vi-VN" sz="1600" dirty="0" smtClean="0"/>
                        <a:t>Int </a:t>
                      </a:r>
                      <a:r>
                        <a:rPr lang="vi-VN" sz="1600" dirty="0" smtClean="0"/>
                        <a:t>m_id{ 0 };</a:t>
                      </a:r>
                    </a:p>
                    <a:p>
                      <a:r>
                        <a:rPr lang="vi-VN" sz="1600" dirty="0" smtClean="0"/>
                        <a:t>String m_name;</a:t>
                      </a:r>
                    </a:p>
                    <a:p>
                      <a:r>
                        <a:rPr lang="vi-VN" sz="1600" dirty="0" smtClean="0"/>
                        <a:t>String m_email;</a:t>
                      </a:r>
                    </a:p>
                    <a:p>
                      <a:r>
                        <a:rPr lang="vi-VN" sz="1600" dirty="0" smtClean="0"/>
                        <a:t>Int m_age{ 0 };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Employee() {};</a:t>
                      </a:r>
                      <a:endParaRPr lang="vi-V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Employee(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id, string name)</a:t>
                      </a:r>
                      <a:r>
                        <a:rPr lang="vi-V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600" dirty="0" smtClean="0"/>
                    </a:p>
                    <a:p>
                      <a:endParaRPr lang="vi-VN" sz="1800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829"/>
                  </a:ext>
                </a:extLst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9098280" y="641555"/>
            <a:ext cx="1436914" cy="2616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Subclass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104811" y="941308"/>
            <a:ext cx="1436915" cy="978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flipH="1">
            <a:off x="9058862" y="940543"/>
            <a:ext cx="2054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+ Programmer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+Tester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+Manager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+</a:t>
            </a:r>
            <a:r>
              <a:rPr lang="en-US" sz="1400" dirty="0" err="1">
                <a:solidFill>
                  <a:schemeClr val="bg1"/>
                </a:solidFill>
              </a:rPr>
              <a:t>Utils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61656" y="732134"/>
            <a:ext cx="1632857" cy="13845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74936" y="721827"/>
            <a:ext cx="1963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&lt;&lt;interface&gt;&gt;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Interface </a:t>
            </a:r>
            <a:r>
              <a:rPr lang="vi-VN" sz="1400" dirty="0" smtClean="0">
                <a:solidFill>
                  <a:schemeClr val="bg1"/>
                </a:solidFill>
              </a:rPr>
              <a:t>employye</a:t>
            </a:r>
          </a:p>
          <a:p>
            <a:r>
              <a:rPr lang="en-US" sz="1400" dirty="0">
                <a:solidFill>
                  <a:schemeClr val="bg1"/>
                </a:solidFill>
              </a:rPr>
              <a:t>+ </a:t>
            </a:r>
            <a:r>
              <a:rPr lang="en-US" sz="1400" dirty="0" err="1">
                <a:solidFill>
                  <a:schemeClr val="bg1"/>
                </a:solidFill>
              </a:rPr>
              <a:t>showMenu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+ </a:t>
            </a:r>
            <a:r>
              <a:rPr lang="en-US" sz="1400" dirty="0" err="1">
                <a:solidFill>
                  <a:schemeClr val="bg1"/>
                </a:solidFill>
              </a:rPr>
              <a:t>showAddMenu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+ </a:t>
            </a:r>
            <a:r>
              <a:rPr lang="en-US" sz="1400" dirty="0" err="1">
                <a:solidFill>
                  <a:schemeClr val="bg1"/>
                </a:solidFill>
              </a:rPr>
              <a:t>showSortMenu</a:t>
            </a:r>
            <a:endParaRPr lang="en-US" sz="1400" dirty="0">
              <a:solidFill>
                <a:schemeClr val="bg1"/>
              </a:solidFill>
            </a:endParaRPr>
          </a:p>
          <a:p>
            <a:endParaRPr lang="vi-VN" sz="1400" dirty="0" smtClean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278084" y="2293405"/>
            <a:ext cx="5545184" cy="33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0" idx="2"/>
          </p:cNvCxnSpPr>
          <p:nvPr/>
        </p:nvCxnSpPr>
        <p:spPr>
          <a:xfrm flipH="1">
            <a:off x="4278083" y="2116727"/>
            <a:ext cx="2" cy="271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28" idx="2"/>
          </p:cNvCxnSpPr>
          <p:nvPr/>
        </p:nvCxnSpPr>
        <p:spPr>
          <a:xfrm flipV="1">
            <a:off x="9823268" y="1920240"/>
            <a:ext cx="1" cy="38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049372" y="2301393"/>
            <a:ext cx="0" cy="35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985372" y="4188055"/>
            <a:ext cx="8128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>
            <a:extLst>
              <a:ext uri="{FF2B5EF4-FFF2-40B4-BE49-F238E27FC236}">
                <a16:creationId xmlns:a16="http://schemas.microsoft.com/office/drawing/2014/main" id="{5A21C204-28CD-4529-BD6A-5C7E9AA7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76771" cy="6858000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637EC6CB-B8D6-4939-AB4D-9897E64B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KẾT QUẢ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66" y="1828800"/>
            <a:ext cx="7080068" cy="4415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72046" y="796868"/>
            <a:ext cx="463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rgbClr val="FFC000"/>
                </a:solidFill>
              </a:rPr>
              <a:t>BẢNG MENU CHÍNH HIỆN RA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4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KẾT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9A136424-A951-488F-B872-6149DA9D660A}"/>
              </a:ext>
            </a:extLst>
          </p:cNvPr>
          <p:cNvGrpSpPr/>
          <p:nvPr/>
        </p:nvGrpSpPr>
        <p:grpSpPr>
          <a:xfrm>
            <a:off x="724592" y="1792777"/>
            <a:ext cx="874691" cy="1188022"/>
            <a:chOff x="2391994" y="1635646"/>
            <a:chExt cx="815330" cy="1584000"/>
          </a:xfrm>
        </p:grpSpPr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B501C24C-A0EC-47DF-8EF9-4384A0562912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rgbClr val="ACE2C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31" name="Isosceles Triangle 18">
              <a:extLst>
                <a:ext uri="{FF2B5EF4-FFF2-40B4-BE49-F238E27FC236}">
                  <a16:creationId xmlns:a16="http://schemas.microsoft.com/office/drawing/2014/main" id="{FBB048D8-8038-45F8-BD1F-F6D30728F88B}"/>
                </a:ext>
              </a:extLst>
            </p:cNvPr>
            <p:cNvSpPr/>
            <p:nvPr/>
          </p:nvSpPr>
          <p:spPr>
            <a:xfrm rot="10800000">
              <a:off x="2401870" y="2427646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rgbClr val="ACE2C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</p:grpSp>
      <p:grpSp>
        <p:nvGrpSpPr>
          <p:cNvPr id="32" name="Group 19">
            <a:extLst>
              <a:ext uri="{FF2B5EF4-FFF2-40B4-BE49-F238E27FC236}">
                <a16:creationId xmlns:a16="http://schemas.microsoft.com/office/drawing/2014/main" id="{C2E5E979-D8F3-4F49-8410-361C3E5EC9A5}"/>
              </a:ext>
            </a:extLst>
          </p:cNvPr>
          <p:cNvGrpSpPr/>
          <p:nvPr/>
        </p:nvGrpSpPr>
        <p:grpSpPr>
          <a:xfrm>
            <a:off x="1730470" y="1994902"/>
            <a:ext cx="2777927" cy="559334"/>
            <a:chOff x="421389" y="2720116"/>
            <a:chExt cx="1826920" cy="559334"/>
          </a:xfrm>
          <a:noFill/>
        </p:grpSpPr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FA030315-ECB2-4550-A2D2-7C68DF57AFC7}"/>
                </a:ext>
              </a:extLst>
            </p:cNvPr>
            <p:cNvSpPr txBox="1"/>
            <p:nvPr/>
          </p:nvSpPr>
          <p:spPr>
            <a:xfrm>
              <a:off x="496119" y="2910118"/>
              <a:ext cx="175219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atinLnBrk="1">
                <a:defRPr/>
              </a:pPr>
              <a:endPara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05A61BA4-EC8B-46F8-91C0-70D50FF0CF45}"/>
                </a:ext>
              </a:extLst>
            </p:cNvPr>
            <p:cNvSpPr txBox="1"/>
            <p:nvPr/>
          </p:nvSpPr>
          <p:spPr>
            <a:xfrm>
              <a:off x="421389" y="2720116"/>
              <a:ext cx="1752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defRPr/>
              </a:pPr>
              <a:r>
                <a:rPr lang="vi-VN" altLang="ko-KR" sz="2400" b="1" dirty="0" smtClean="0"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Add Employee</a:t>
              </a:r>
              <a:endParaRPr lang="ko-KR" altLang="en-US" sz="24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</p:grpSp>
      <p:sp>
        <p:nvSpPr>
          <p:cNvPr id="35" name="TextBox 22">
            <a:extLst>
              <a:ext uri="{FF2B5EF4-FFF2-40B4-BE49-F238E27FC236}">
                <a16:creationId xmlns:a16="http://schemas.microsoft.com/office/drawing/2014/main" id="{310B7570-0696-4988-9B79-E19203173501}"/>
              </a:ext>
            </a:extLst>
          </p:cNvPr>
          <p:cNvSpPr txBox="1"/>
          <p:nvPr/>
        </p:nvSpPr>
        <p:spPr>
          <a:xfrm>
            <a:off x="854298" y="1792777"/>
            <a:ext cx="709121" cy="646331"/>
          </a:xfrm>
          <a:prstGeom prst="rect">
            <a:avLst/>
          </a:prstGeom>
          <a:solidFill>
            <a:srgbClr val="ACE2C2"/>
          </a:solidFill>
        </p:spPr>
        <p:txBody>
          <a:bodyPr wrap="square" rtlCol="0">
            <a:spAutoFit/>
          </a:bodyPr>
          <a:lstStyle/>
          <a:p>
            <a:pPr algn="ctr" latinLnBrk="1"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01</a:t>
            </a:r>
            <a:endParaRPr lang="ko-KR" altLang="en-US" sz="36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rtl val="0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F67E9CE8-C5C9-4160-B4C3-9047D5F33D37}"/>
              </a:ext>
            </a:extLst>
          </p:cNvPr>
          <p:cNvSpPr txBox="1"/>
          <p:nvPr/>
        </p:nvSpPr>
        <p:spPr>
          <a:xfrm>
            <a:off x="1498361" y="732134"/>
            <a:ext cx="693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49" y="1801555"/>
            <a:ext cx="7972697" cy="37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4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KẾT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9A136424-A951-488F-B872-6149DA9D660A}"/>
              </a:ext>
            </a:extLst>
          </p:cNvPr>
          <p:cNvGrpSpPr/>
          <p:nvPr/>
        </p:nvGrpSpPr>
        <p:grpSpPr>
          <a:xfrm>
            <a:off x="659145" y="1533964"/>
            <a:ext cx="878771" cy="1158741"/>
            <a:chOff x="2378315" y="1635646"/>
            <a:chExt cx="819133" cy="1544959"/>
          </a:xfrm>
        </p:grpSpPr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B501C24C-A0EC-47DF-8EF9-4384A0562912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rgbClr val="ACE2C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31" name="Isosceles Triangle 18">
              <a:extLst>
                <a:ext uri="{FF2B5EF4-FFF2-40B4-BE49-F238E27FC236}">
                  <a16:creationId xmlns:a16="http://schemas.microsoft.com/office/drawing/2014/main" id="{FBB048D8-8038-45F8-BD1F-F6D30728F88B}"/>
                </a:ext>
              </a:extLst>
            </p:cNvPr>
            <p:cNvSpPr/>
            <p:nvPr/>
          </p:nvSpPr>
          <p:spPr>
            <a:xfrm rot="10800000">
              <a:off x="2378315" y="2388605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rgbClr val="ACE2C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</p:grpSp>
      <p:grpSp>
        <p:nvGrpSpPr>
          <p:cNvPr id="32" name="Group 19">
            <a:extLst>
              <a:ext uri="{FF2B5EF4-FFF2-40B4-BE49-F238E27FC236}">
                <a16:creationId xmlns:a16="http://schemas.microsoft.com/office/drawing/2014/main" id="{C2E5E979-D8F3-4F49-8410-361C3E5EC9A5}"/>
              </a:ext>
            </a:extLst>
          </p:cNvPr>
          <p:cNvGrpSpPr/>
          <p:nvPr/>
        </p:nvGrpSpPr>
        <p:grpSpPr>
          <a:xfrm>
            <a:off x="1788404" y="1718630"/>
            <a:ext cx="4123578" cy="1227492"/>
            <a:chOff x="-463586" y="2051958"/>
            <a:chExt cx="2711895" cy="1227492"/>
          </a:xfrm>
          <a:noFill/>
        </p:grpSpPr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FA030315-ECB2-4550-A2D2-7C68DF57AFC7}"/>
                </a:ext>
              </a:extLst>
            </p:cNvPr>
            <p:cNvSpPr txBox="1"/>
            <p:nvPr/>
          </p:nvSpPr>
          <p:spPr>
            <a:xfrm>
              <a:off x="496119" y="2910118"/>
              <a:ext cx="175219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atinLnBrk="1">
                <a:defRPr/>
              </a:pPr>
              <a:endPara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05A61BA4-EC8B-46F8-91C0-70D50FF0CF45}"/>
                </a:ext>
              </a:extLst>
            </p:cNvPr>
            <p:cNvSpPr txBox="1"/>
            <p:nvPr/>
          </p:nvSpPr>
          <p:spPr>
            <a:xfrm>
              <a:off x="-463586" y="2051958"/>
              <a:ext cx="1752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defRPr/>
              </a:pPr>
              <a:r>
                <a:rPr lang="vi-VN" altLang="ko-KR" sz="2400" b="1" dirty="0" smtClean="0">
                  <a:latin typeface="Arial"/>
                  <a:cs typeface="Arial" pitchFamily="34" charset="0"/>
                  <a:sym typeface="Arial"/>
                  <a:rtl val="0"/>
                </a:rPr>
                <a:t>Edit Employee</a:t>
              </a:r>
              <a:endParaRPr lang="ko-KR" altLang="en-US" sz="2400" b="1" dirty="0">
                <a:latin typeface="Arial"/>
                <a:cs typeface="Arial" pitchFamily="34" charset="0"/>
                <a:sym typeface="Arial"/>
                <a:rtl val="0"/>
              </a:endParaRPr>
            </a:p>
          </p:txBody>
        </p:sp>
      </p:grpSp>
      <p:sp>
        <p:nvSpPr>
          <p:cNvPr id="35" name="TextBox 22">
            <a:extLst>
              <a:ext uri="{FF2B5EF4-FFF2-40B4-BE49-F238E27FC236}">
                <a16:creationId xmlns:a16="http://schemas.microsoft.com/office/drawing/2014/main" id="{310B7570-0696-4988-9B79-E19203173501}"/>
              </a:ext>
            </a:extLst>
          </p:cNvPr>
          <p:cNvSpPr txBox="1"/>
          <p:nvPr/>
        </p:nvSpPr>
        <p:spPr>
          <a:xfrm>
            <a:off x="814120" y="1533964"/>
            <a:ext cx="709121" cy="646331"/>
          </a:xfrm>
          <a:prstGeom prst="rect">
            <a:avLst/>
          </a:prstGeom>
          <a:solidFill>
            <a:srgbClr val="ACE2C2"/>
          </a:solidFill>
        </p:spPr>
        <p:txBody>
          <a:bodyPr wrap="square" rtlCol="0">
            <a:spAutoFit/>
          </a:bodyPr>
          <a:lstStyle/>
          <a:p>
            <a:pPr algn="ctr" latinLnBrk="1"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02</a:t>
            </a:r>
            <a:endParaRPr lang="ko-KR" altLang="en-US" sz="36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rtl val="0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F67E9CE8-C5C9-4160-B4C3-9047D5F33D37}"/>
              </a:ext>
            </a:extLst>
          </p:cNvPr>
          <p:cNvSpPr txBox="1"/>
          <p:nvPr/>
        </p:nvSpPr>
        <p:spPr>
          <a:xfrm>
            <a:off x="1498362" y="743019"/>
            <a:ext cx="693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82" y="1566198"/>
            <a:ext cx="6040532" cy="50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ình ảnh 9">
            <a:extLst>
              <a:ext uri="{FF2B5EF4-FFF2-40B4-BE49-F238E27FC236}">
                <a16:creationId xmlns:a16="http://schemas.microsoft.com/office/drawing/2014/main" id="{AFADD26F-638E-4538-9570-2397E0E5C1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KẾT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59F5B0F-5456-40FC-9E53-FDE7D49459E8}"/>
              </a:ext>
            </a:extLst>
          </p:cNvPr>
          <p:cNvSpPr txBox="1"/>
          <p:nvPr/>
        </p:nvSpPr>
        <p:spPr>
          <a:xfrm>
            <a:off x="897296" y="89379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HẠN CHẾ:</a:t>
            </a: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E04DACA4-37AB-4FDF-A06B-8D91E85A11B3}"/>
              </a:ext>
            </a:extLst>
          </p:cNvPr>
          <p:cNvSpPr/>
          <p:nvPr/>
        </p:nvSpPr>
        <p:spPr>
          <a:xfrm>
            <a:off x="2210476" y="1078462"/>
            <a:ext cx="2118167" cy="153271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Còn nhiều lỗi khi 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code(học muộn)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43">
            <a:extLst>
              <a:ext uri="{FF2B5EF4-FFF2-40B4-BE49-F238E27FC236}">
                <a16:creationId xmlns:a16="http://schemas.microsoft.com/office/drawing/2014/main" id="{87B2C100-A644-479C-8396-6D2123C06AE6}"/>
              </a:ext>
            </a:extLst>
          </p:cNvPr>
          <p:cNvSpPr/>
          <p:nvPr/>
        </p:nvSpPr>
        <p:spPr>
          <a:xfrm>
            <a:off x="4948558" y="4998541"/>
            <a:ext cx="2118167" cy="153271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endParaRPr lang="vi-V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ý tưởng mới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43">
            <a:extLst>
              <a:ext uri="{FF2B5EF4-FFF2-40B4-BE49-F238E27FC236}">
                <a16:creationId xmlns:a16="http://schemas.microsoft.com/office/drawing/2014/main" id="{79DA4C60-09BB-410A-9BCF-A484AD839FEE}"/>
              </a:ext>
            </a:extLst>
          </p:cNvPr>
          <p:cNvSpPr/>
          <p:nvPr/>
        </p:nvSpPr>
        <p:spPr>
          <a:xfrm>
            <a:off x="7738714" y="1078461"/>
            <a:ext cx="2118167" cy="153271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Free icon &amp;quot;Close icon&amp;quot;">
            <a:extLst>
              <a:ext uri="{FF2B5EF4-FFF2-40B4-BE49-F238E27FC236}">
                <a16:creationId xmlns:a16="http://schemas.microsoft.com/office/drawing/2014/main" id="{C1D631B1-8C0F-4B77-BBA2-3058539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67" y="2401450"/>
            <a:ext cx="1788666" cy="17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Đường nối Thẳng 10">
            <a:extLst>
              <a:ext uri="{FF2B5EF4-FFF2-40B4-BE49-F238E27FC236}">
                <a16:creationId xmlns:a16="http://schemas.microsoft.com/office/drawing/2014/main" id="{84952145-4755-4C1B-9BEE-1686C6172D87}"/>
              </a:ext>
            </a:extLst>
          </p:cNvPr>
          <p:cNvCxnSpPr>
            <a:stCxn id="6" idx="5"/>
          </p:cNvCxnSpPr>
          <p:nvPr/>
        </p:nvCxnSpPr>
        <p:spPr>
          <a:xfrm>
            <a:off x="4018445" y="2386713"/>
            <a:ext cx="1343668" cy="4186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EEDD5805-D84D-4636-80C1-1B8F09A77F5C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829889" y="2386712"/>
            <a:ext cx="1219023" cy="3496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FC503B0B-3815-4449-A5EA-ABF54BC8A79B}"/>
              </a:ext>
            </a:extLst>
          </p:cNvPr>
          <p:cNvCxnSpPr>
            <a:cxnSpLocks/>
            <a:stCxn id="7" idx="0"/>
            <a:endCxn id="1030" idx="2"/>
          </p:cNvCxnSpPr>
          <p:nvPr/>
        </p:nvCxnSpPr>
        <p:spPr>
          <a:xfrm flipV="1">
            <a:off x="6007642" y="4190116"/>
            <a:ext cx="88358" cy="8084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5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3F0125B-90A2-4CAB-99A2-92A766EC8A42}"/>
              </a:ext>
            </a:extLst>
          </p:cNvPr>
          <p:cNvSpPr txBox="1"/>
          <p:nvPr/>
        </p:nvSpPr>
        <p:spPr>
          <a:xfrm>
            <a:off x="2185791" y="270497"/>
            <a:ext cx="75931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 VIỆN CÔNG NGHỆ BKACAD</a:t>
            </a:r>
            <a:endParaRPr lang="en-US" sz="3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C70BF203-AB50-4A36-A7C1-B347672174B2}"/>
              </a:ext>
            </a:extLst>
          </p:cNvPr>
          <p:cNvSpPr txBox="1"/>
          <p:nvPr/>
        </p:nvSpPr>
        <p:spPr>
          <a:xfrm>
            <a:off x="4736488" y="6293584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</p:txBody>
      </p:sp>
      <p:sp>
        <p:nvSpPr>
          <p:cNvPr id="7" name="!!NOIDUNG">
            <a:extLst>
              <a:ext uri="{FF2B5EF4-FFF2-40B4-BE49-F238E27FC236}">
                <a16:creationId xmlns:a16="http://schemas.microsoft.com/office/drawing/2014/main" id="{7CE5CD23-2835-4F4D-BDA2-40E7F141017E}"/>
              </a:ext>
            </a:extLst>
          </p:cNvPr>
          <p:cNvSpPr txBox="1"/>
          <p:nvPr/>
        </p:nvSpPr>
        <p:spPr>
          <a:xfrm>
            <a:off x="219673" y="2426116"/>
            <a:ext cx="11525421" cy="105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685" indent="-273685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 TÀI: </a:t>
            </a:r>
            <a:r>
              <a:rPr lang="en-US" sz="2200" b="1" dirty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NGHIÊN CỨU VÀ LẬP TRÌNH PHẦN </a:t>
            </a:r>
            <a:r>
              <a:rPr lang="en-US" sz="2200" b="1" dirty="0" smtClean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r>
              <a:rPr lang="vi-VN" sz="2200" b="1" dirty="0" smtClean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73685" indent="-273685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200" b="1" dirty="0" smtClean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NHÂN SỰ</a:t>
            </a:r>
            <a:endParaRPr lang="en-US" sz="2200" dirty="0">
              <a:solidFill>
                <a:srgbClr val="00B05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Khung 1">
            <a:extLst>
              <a:ext uri="{FF2B5EF4-FFF2-40B4-BE49-F238E27FC236}">
                <a16:creationId xmlns:a16="http://schemas.microsoft.com/office/drawing/2014/main" id="{0CFCA61C-541A-4E2D-8D4A-884B312033C3}"/>
              </a:ext>
            </a:extLst>
          </p:cNvPr>
          <p:cNvSpPr/>
          <p:nvPr/>
        </p:nvSpPr>
        <p:spPr>
          <a:xfrm>
            <a:off x="-7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am giác Vuông 2">
            <a:extLst>
              <a:ext uri="{FF2B5EF4-FFF2-40B4-BE49-F238E27FC236}">
                <a16:creationId xmlns:a16="http://schemas.microsoft.com/office/drawing/2014/main" id="{2057FF76-74F2-42BD-9886-D7E685AD81DA}"/>
              </a:ext>
            </a:extLst>
          </p:cNvPr>
          <p:cNvSpPr/>
          <p:nvPr/>
        </p:nvSpPr>
        <p:spPr>
          <a:xfrm rot="10800000">
            <a:off x="8605520" y="20415"/>
            <a:ext cx="3586480" cy="71174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3" y="172461"/>
            <a:ext cx="2308299" cy="71402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960560"/>
              </p:ext>
            </p:extLst>
          </p:nvPr>
        </p:nvGraphicFramePr>
        <p:xfrm>
          <a:off x="2436532" y="3986001"/>
          <a:ext cx="6799775" cy="15108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11037">
                  <a:extLst>
                    <a:ext uri="{9D8B030D-6E8A-4147-A177-3AD203B41FA5}">
                      <a16:colId xmlns:a16="http://schemas.microsoft.com/office/drawing/2014/main" val="2427868739"/>
                    </a:ext>
                  </a:extLst>
                </a:gridCol>
                <a:gridCol w="448057">
                  <a:extLst>
                    <a:ext uri="{9D8B030D-6E8A-4147-A177-3AD203B41FA5}">
                      <a16:colId xmlns:a16="http://schemas.microsoft.com/office/drawing/2014/main" val="1672962262"/>
                    </a:ext>
                  </a:extLst>
                </a:gridCol>
                <a:gridCol w="3240681">
                  <a:extLst>
                    <a:ext uri="{9D8B030D-6E8A-4147-A177-3AD203B41FA5}">
                      <a16:colId xmlns:a16="http://schemas.microsoft.com/office/drawing/2014/main" val="2929337471"/>
                    </a:ext>
                  </a:extLst>
                </a:gridCol>
              </a:tblGrid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Sinh viên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Phạm Văn Hoàng 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18028"/>
                  </a:ext>
                </a:extLst>
              </a:tr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Mã sinh viên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BKC13480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41863"/>
                  </a:ext>
                </a:extLst>
              </a:tr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Lớp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D05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4168"/>
                  </a:ext>
                </a:extLst>
              </a:tr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Khóa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K13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7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010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595874D-BB82-4434-B55A-F42F3B2F3D0B}"/>
              </a:ext>
            </a:extLst>
          </p:cNvPr>
          <p:cNvSpPr txBox="1"/>
          <p:nvPr/>
        </p:nvSpPr>
        <p:spPr>
          <a:xfrm>
            <a:off x="470516" y="20891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KẾT</a:t>
            </a:r>
          </a:p>
        </p:txBody>
      </p:sp>
      <p:sp>
        <p:nvSpPr>
          <p:cNvPr id="10" name="Lưu đồ: Trích xuất 9">
            <a:extLst>
              <a:ext uri="{FF2B5EF4-FFF2-40B4-BE49-F238E27FC236}">
                <a16:creationId xmlns:a16="http://schemas.microsoft.com/office/drawing/2014/main" id="{0B7D3BA5-32B3-4D46-A3D9-4234B4EA9347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39C396CA-F016-4EAA-A05D-D4849ED47CCB}"/>
              </a:ext>
            </a:extLst>
          </p:cNvPr>
          <p:cNvSpPr txBox="1"/>
          <p:nvPr/>
        </p:nvSpPr>
        <p:spPr>
          <a:xfrm>
            <a:off x="897296" y="893796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HƯỚNG PHÁT TRIỂN: </a:t>
            </a:r>
          </a:p>
        </p:txBody>
      </p:sp>
      <p:pic>
        <p:nvPicPr>
          <p:cNvPr id="14" name="Picture 16" descr="Icon&#10;&#10;Description automatically generated">
            <a:extLst>
              <a:ext uri="{FF2B5EF4-FFF2-40B4-BE49-F238E27FC236}">
                <a16:creationId xmlns:a16="http://schemas.microsoft.com/office/drawing/2014/main" id="{A2A0D62F-EA6B-4DDC-BC50-95907FEDF1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01" y="2666301"/>
            <a:ext cx="1525398" cy="1525398"/>
          </a:xfrm>
          <a:prstGeom prst="rect">
            <a:avLst/>
          </a:prstGeom>
        </p:spPr>
      </p:pic>
      <p:sp>
        <p:nvSpPr>
          <p:cNvPr id="15" name="Rectangle: Rounded Corners 19">
            <a:extLst>
              <a:ext uri="{FF2B5EF4-FFF2-40B4-BE49-F238E27FC236}">
                <a16:creationId xmlns:a16="http://schemas.microsoft.com/office/drawing/2014/main" id="{B9BE75E4-4F14-4936-8FC5-B559FE35F944}"/>
              </a:ext>
            </a:extLst>
          </p:cNvPr>
          <p:cNvSpPr/>
          <p:nvPr/>
        </p:nvSpPr>
        <p:spPr>
          <a:xfrm>
            <a:off x="5363667" y="661083"/>
            <a:ext cx="1740246" cy="12040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ra.</a:t>
            </a:r>
          </a:p>
        </p:txBody>
      </p:sp>
      <p:sp>
        <p:nvSpPr>
          <p:cNvPr id="16" name="Rectangle: Rounded Corners 20">
            <a:extLst>
              <a:ext uri="{FF2B5EF4-FFF2-40B4-BE49-F238E27FC236}">
                <a16:creationId xmlns:a16="http://schemas.microsoft.com/office/drawing/2014/main" id="{F50E32EE-169D-4590-B488-EF5B52DEC655}"/>
              </a:ext>
            </a:extLst>
          </p:cNvPr>
          <p:cNvSpPr/>
          <p:nvPr/>
        </p:nvSpPr>
        <p:spPr>
          <a:xfrm>
            <a:off x="8494591" y="3879781"/>
            <a:ext cx="1809382" cy="11990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</a:p>
        </p:txBody>
      </p:sp>
      <p:sp>
        <p:nvSpPr>
          <p:cNvPr id="17" name="Rectangle: Rounded Corners 20">
            <a:extLst>
              <a:ext uri="{FF2B5EF4-FFF2-40B4-BE49-F238E27FC236}">
                <a16:creationId xmlns:a16="http://schemas.microsoft.com/office/drawing/2014/main" id="{7A7D0873-4D9B-462E-B561-BF49F45F7F26}"/>
              </a:ext>
            </a:extLst>
          </p:cNvPr>
          <p:cNvSpPr/>
          <p:nvPr/>
        </p:nvSpPr>
        <p:spPr>
          <a:xfrm>
            <a:off x="1763646" y="3879781"/>
            <a:ext cx="1809382" cy="11990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 và menu mới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1F691940-7303-4350-8A19-8023F1CA9D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6043"/>
            <a:ext cx="12192000" cy="68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4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 descr="Ảnh có chứa văn bản&#10;&#10;Mô tả được tạo tự động">
            <a:extLst>
              <a:ext uri="{FF2B5EF4-FFF2-40B4-BE49-F238E27FC236}">
                <a16:creationId xmlns:a16="http://schemas.microsoft.com/office/drawing/2014/main" id="{96D70591-48D1-4700-BF8B-47EB24CD7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9165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MỞ ĐẦU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69" y="1528354"/>
            <a:ext cx="5342708" cy="3640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5" y="1528354"/>
            <a:ext cx="4911381" cy="36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798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" y="0"/>
            <a:ext cx="12250615" cy="6825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91440" y="118833"/>
            <a:ext cx="65575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400" b="1" i="1" dirty="0" smtClean="0">
                <a:solidFill>
                  <a:srgbClr val="FF0000"/>
                </a:solidFill>
              </a:rPr>
              <a:t>QUẢN LÝ NHÂN SỰ</a:t>
            </a:r>
            <a:endParaRPr lang="en-US" sz="4400" b="1" i="1" dirty="0">
              <a:solidFill>
                <a:srgbClr val="FF0000"/>
              </a:solidFill>
              <a:latin typeface=".VnArialH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7" hidden="1">
            <a:extLst>
              <a:ext uri="{FF2B5EF4-FFF2-40B4-BE49-F238E27FC236}">
                <a16:creationId xmlns:a16="http://schemas.microsoft.com/office/drawing/2014/main" id="{E7569FF0-D9C7-43F8-A4A5-2B8D5554D5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30" hidden="1">
            <a:extLst>
              <a:ext uri="{FF2B5EF4-FFF2-40B4-BE49-F238E27FC236}">
                <a16:creationId xmlns:a16="http://schemas.microsoft.com/office/drawing/2014/main" id="{BC3AA6AA-727D-43EF-BBD3-59E4BE1221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4" name="Group 109">
            <a:extLst>
              <a:ext uri="{FF2B5EF4-FFF2-40B4-BE49-F238E27FC236}">
                <a16:creationId xmlns:a16="http://schemas.microsoft.com/office/drawing/2014/main" id="{4CA65683-A0BD-4B82-A19B-2BE0C7C4A485}"/>
              </a:ext>
            </a:extLst>
          </p:cNvPr>
          <p:cNvGrpSpPr/>
          <p:nvPr/>
        </p:nvGrpSpPr>
        <p:grpSpPr>
          <a:xfrm>
            <a:off x="998554" y="794467"/>
            <a:ext cx="10194893" cy="5376300"/>
            <a:chOff x="1478383" y="794467"/>
            <a:chExt cx="10194893" cy="5376300"/>
          </a:xfrm>
        </p:grpSpPr>
        <p:sp>
          <p:nvSpPr>
            <p:cNvPr id="65" name="Oval 55">
              <a:extLst>
                <a:ext uri="{FF2B5EF4-FFF2-40B4-BE49-F238E27FC236}">
                  <a16:creationId xmlns:a16="http://schemas.microsoft.com/office/drawing/2014/main" id="{AC5C1FBD-303E-424E-BF2F-8561695B9FF8}"/>
                </a:ext>
              </a:extLst>
            </p:cNvPr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53">
              <a:extLst>
                <a:ext uri="{FF2B5EF4-FFF2-40B4-BE49-F238E27FC236}">
                  <a16:creationId xmlns:a16="http://schemas.microsoft.com/office/drawing/2014/main" id="{B148B1A6-045F-453E-BA53-7F1675279B71}"/>
                </a:ext>
              </a:extLst>
            </p:cNvPr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Rectangle: Rounded Corners 19">
              <a:extLst>
                <a:ext uri="{FF2B5EF4-FFF2-40B4-BE49-F238E27FC236}">
                  <a16:creationId xmlns:a16="http://schemas.microsoft.com/office/drawing/2014/main" id="{8BC2040A-AAF4-4EEF-B6FB-6A1D5C61970B}"/>
                </a:ext>
              </a:extLst>
            </p:cNvPr>
            <p:cNvSpPr/>
            <p:nvPr/>
          </p:nvSpPr>
          <p:spPr>
            <a:xfrm>
              <a:off x="7062594" y="1036078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Rectangle: Rounded Corners 20">
              <a:extLst>
                <a:ext uri="{FF2B5EF4-FFF2-40B4-BE49-F238E27FC236}">
                  <a16:creationId xmlns:a16="http://schemas.microsoft.com/office/drawing/2014/main" id="{F270AA0E-E0F3-4E40-903E-1BB9CE51FE0C}"/>
                </a:ext>
              </a:extLst>
            </p:cNvPr>
            <p:cNvSpPr/>
            <p:nvPr/>
          </p:nvSpPr>
          <p:spPr>
            <a:xfrm>
              <a:off x="7601616" y="2058461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21">
              <a:extLst>
                <a:ext uri="{FF2B5EF4-FFF2-40B4-BE49-F238E27FC236}">
                  <a16:creationId xmlns:a16="http://schemas.microsoft.com/office/drawing/2014/main" id="{E9019F42-C066-40F6-8D52-C6FE8C803287}"/>
                </a:ext>
              </a:extLst>
            </p:cNvPr>
            <p:cNvSpPr/>
            <p:nvPr/>
          </p:nvSpPr>
          <p:spPr>
            <a:xfrm>
              <a:off x="7981391" y="3080845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: Rounded Corners 22">
              <a:extLst>
                <a:ext uri="{FF2B5EF4-FFF2-40B4-BE49-F238E27FC236}">
                  <a16:creationId xmlns:a16="http://schemas.microsoft.com/office/drawing/2014/main" id="{E2F60BA9-806F-4043-A02F-B18CE767E2FC}"/>
                </a:ext>
              </a:extLst>
            </p:cNvPr>
            <p:cNvSpPr/>
            <p:nvPr/>
          </p:nvSpPr>
          <p:spPr>
            <a:xfrm>
              <a:off x="7601615" y="4103228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: Rounded Corners 23">
              <a:extLst>
                <a:ext uri="{FF2B5EF4-FFF2-40B4-BE49-F238E27FC236}">
                  <a16:creationId xmlns:a16="http://schemas.microsoft.com/office/drawing/2014/main" id="{153175E1-E74A-4E6B-8B45-A431E488942D}"/>
                </a:ext>
              </a:extLst>
            </p:cNvPr>
            <p:cNvSpPr/>
            <p:nvPr/>
          </p:nvSpPr>
          <p:spPr>
            <a:xfrm>
              <a:off x="7062594" y="5125612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Freeform: Shape 32">
              <a:extLst>
                <a:ext uri="{FF2B5EF4-FFF2-40B4-BE49-F238E27FC236}">
                  <a16:creationId xmlns:a16="http://schemas.microsoft.com/office/drawing/2014/main" id="{575083D6-49AC-464B-BDC2-AE09F2150ACD}"/>
                </a:ext>
              </a:extLst>
            </p:cNvPr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3" name="Oval 33">
              <a:extLst>
                <a:ext uri="{FF2B5EF4-FFF2-40B4-BE49-F238E27FC236}">
                  <a16:creationId xmlns:a16="http://schemas.microsoft.com/office/drawing/2014/main" id="{4E39E88F-AC39-4BD5-8BAD-BF9EA6308EA6}"/>
                </a:ext>
              </a:extLst>
            </p:cNvPr>
            <p:cNvSpPr/>
            <p:nvPr/>
          </p:nvSpPr>
          <p:spPr>
            <a:xfrm>
              <a:off x="5310723" y="1261625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Oval 34">
              <a:extLst>
                <a:ext uri="{FF2B5EF4-FFF2-40B4-BE49-F238E27FC236}">
                  <a16:creationId xmlns:a16="http://schemas.microsoft.com/office/drawing/2014/main" id="{EC439F01-E83A-420D-ADC8-EA08D389D79E}"/>
                </a:ext>
              </a:extLst>
            </p:cNvPr>
            <p:cNvSpPr/>
            <p:nvPr/>
          </p:nvSpPr>
          <p:spPr>
            <a:xfrm>
              <a:off x="6122131" y="2284009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35">
              <a:extLst>
                <a:ext uri="{FF2B5EF4-FFF2-40B4-BE49-F238E27FC236}">
                  <a16:creationId xmlns:a16="http://schemas.microsoft.com/office/drawing/2014/main" id="{674DE01E-F693-468E-940E-8AAAC68AB703}"/>
                </a:ext>
              </a:extLst>
            </p:cNvPr>
            <p:cNvSpPr/>
            <p:nvPr/>
          </p:nvSpPr>
          <p:spPr>
            <a:xfrm>
              <a:off x="6317588" y="3306392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36">
              <a:extLst>
                <a:ext uri="{FF2B5EF4-FFF2-40B4-BE49-F238E27FC236}">
                  <a16:creationId xmlns:a16="http://schemas.microsoft.com/office/drawing/2014/main" id="{B33E9F9F-BBB4-4EE6-A1FF-EF416B4D5F18}"/>
                </a:ext>
              </a:extLst>
            </p:cNvPr>
            <p:cNvSpPr/>
            <p:nvPr/>
          </p:nvSpPr>
          <p:spPr>
            <a:xfrm>
              <a:off x="6138006" y="4328776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37">
              <a:extLst>
                <a:ext uri="{FF2B5EF4-FFF2-40B4-BE49-F238E27FC236}">
                  <a16:creationId xmlns:a16="http://schemas.microsoft.com/office/drawing/2014/main" id="{44872364-1144-46A8-9C27-605015CE6DE0}"/>
                </a:ext>
              </a:extLst>
            </p:cNvPr>
            <p:cNvSpPr/>
            <p:nvPr/>
          </p:nvSpPr>
          <p:spPr>
            <a:xfrm>
              <a:off x="5310723" y="5351159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2E8CBD19-00C6-41C8-BB5E-F39E42BC9BBC}"/>
                </a:ext>
              </a:extLst>
            </p:cNvPr>
            <p:cNvCxnSpPr>
              <a:cxnSpLocks/>
              <a:stCxn id="73" idx="6"/>
              <a:endCxn id="67" idx="1"/>
            </p:cNvCxnSpPr>
            <p:nvPr/>
          </p:nvCxnSpPr>
          <p:spPr>
            <a:xfrm>
              <a:off x="5663172" y="1437850"/>
              <a:ext cx="139942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98B16CCF-0869-4A4E-A879-80B0C16274DC}"/>
                </a:ext>
              </a:extLst>
            </p:cNvPr>
            <p:cNvCxnSpPr>
              <a:cxnSpLocks/>
              <a:stCxn id="74" idx="6"/>
              <a:endCxn id="68" idx="1"/>
            </p:cNvCxnSpPr>
            <p:nvPr/>
          </p:nvCxnSpPr>
          <p:spPr>
            <a:xfrm>
              <a:off x="6474580" y="2460234"/>
              <a:ext cx="11270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44">
              <a:extLst>
                <a:ext uri="{FF2B5EF4-FFF2-40B4-BE49-F238E27FC236}">
                  <a16:creationId xmlns:a16="http://schemas.microsoft.com/office/drawing/2014/main" id="{03FC21DE-7A47-4616-A4F9-D337356AEDC3}"/>
                </a:ext>
              </a:extLst>
            </p:cNvPr>
            <p:cNvCxnSpPr>
              <a:cxnSpLocks/>
              <a:stCxn id="75" idx="6"/>
              <a:endCxn id="69" idx="1"/>
            </p:cNvCxnSpPr>
            <p:nvPr/>
          </p:nvCxnSpPr>
          <p:spPr>
            <a:xfrm>
              <a:off x="6670037" y="3482617"/>
              <a:ext cx="1311354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47">
              <a:extLst>
                <a:ext uri="{FF2B5EF4-FFF2-40B4-BE49-F238E27FC236}">
                  <a16:creationId xmlns:a16="http://schemas.microsoft.com/office/drawing/2014/main" id="{9E4C9953-A864-44DE-B768-FC26AB0F82E9}"/>
                </a:ext>
              </a:extLst>
            </p:cNvPr>
            <p:cNvCxnSpPr>
              <a:cxnSpLocks/>
              <a:stCxn id="76" idx="6"/>
              <a:endCxn id="70" idx="1"/>
            </p:cNvCxnSpPr>
            <p:nvPr/>
          </p:nvCxnSpPr>
          <p:spPr>
            <a:xfrm>
              <a:off x="6490455" y="4505001"/>
              <a:ext cx="11111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50">
              <a:extLst>
                <a:ext uri="{FF2B5EF4-FFF2-40B4-BE49-F238E27FC236}">
                  <a16:creationId xmlns:a16="http://schemas.microsoft.com/office/drawing/2014/main" id="{128C5568-2E50-49EB-92A7-64D895FBAB8C}"/>
                </a:ext>
              </a:extLst>
            </p:cNvPr>
            <p:cNvCxnSpPr>
              <a:cxnSpLocks/>
              <a:stCxn id="77" idx="6"/>
              <a:endCxn id="71" idx="1"/>
            </p:cNvCxnSpPr>
            <p:nvPr/>
          </p:nvCxnSpPr>
          <p:spPr>
            <a:xfrm>
              <a:off x="5663172" y="5527384"/>
              <a:ext cx="139942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58">
              <a:extLst>
                <a:ext uri="{FF2B5EF4-FFF2-40B4-BE49-F238E27FC236}">
                  <a16:creationId xmlns:a16="http://schemas.microsoft.com/office/drawing/2014/main" id="{F67FBB64-A070-4A39-A049-6E39E6179C81}"/>
                </a:ext>
              </a:extLst>
            </p:cNvPr>
            <p:cNvSpPr/>
            <p:nvPr/>
          </p:nvSpPr>
          <p:spPr>
            <a:xfrm>
              <a:off x="7137466" y="1115905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4" name="Oval 59">
              <a:extLst>
                <a:ext uri="{FF2B5EF4-FFF2-40B4-BE49-F238E27FC236}">
                  <a16:creationId xmlns:a16="http://schemas.microsoft.com/office/drawing/2014/main" id="{0264E327-73C9-4876-BA19-7DFD6431E9D7}"/>
                </a:ext>
              </a:extLst>
            </p:cNvPr>
            <p:cNvSpPr/>
            <p:nvPr/>
          </p:nvSpPr>
          <p:spPr>
            <a:xfrm>
              <a:off x="7676634" y="213828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60">
              <a:extLst>
                <a:ext uri="{FF2B5EF4-FFF2-40B4-BE49-F238E27FC236}">
                  <a16:creationId xmlns:a16="http://schemas.microsoft.com/office/drawing/2014/main" id="{68E83780-85E0-4917-8EFD-46AAD2D1727A}"/>
                </a:ext>
              </a:extLst>
            </p:cNvPr>
            <p:cNvSpPr/>
            <p:nvPr/>
          </p:nvSpPr>
          <p:spPr>
            <a:xfrm>
              <a:off x="8050386" y="3161920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61">
              <a:extLst>
                <a:ext uri="{FF2B5EF4-FFF2-40B4-BE49-F238E27FC236}">
                  <a16:creationId xmlns:a16="http://schemas.microsoft.com/office/drawing/2014/main" id="{A8682B35-D952-4B21-9D64-7F71028EDF3C}"/>
                </a:ext>
              </a:extLst>
            </p:cNvPr>
            <p:cNvSpPr/>
            <p:nvPr/>
          </p:nvSpPr>
          <p:spPr>
            <a:xfrm>
              <a:off x="7676634" y="4183056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62">
              <a:extLst>
                <a:ext uri="{FF2B5EF4-FFF2-40B4-BE49-F238E27FC236}">
                  <a16:creationId xmlns:a16="http://schemas.microsoft.com/office/drawing/2014/main" id="{FB12B8C4-8381-4703-9FA6-A570E7AD25A0}"/>
                </a:ext>
              </a:extLst>
            </p:cNvPr>
            <p:cNvSpPr/>
            <p:nvPr/>
          </p:nvSpPr>
          <p:spPr>
            <a:xfrm>
              <a:off x="7137466" y="5205439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Oval 63">
              <a:extLst>
                <a:ext uri="{FF2B5EF4-FFF2-40B4-BE49-F238E27FC236}">
                  <a16:creationId xmlns:a16="http://schemas.microsoft.com/office/drawing/2014/main" id="{D73D74F1-188A-488E-8742-6CC8CA3A4188}"/>
                </a:ext>
              </a:extLst>
            </p:cNvPr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64">
              <a:extLst>
                <a:ext uri="{FF2B5EF4-FFF2-40B4-BE49-F238E27FC236}">
                  <a16:creationId xmlns:a16="http://schemas.microsoft.com/office/drawing/2014/main" id="{92F031A5-8404-4FA2-83E5-C3E584F9EC30}"/>
                </a:ext>
              </a:extLst>
            </p:cNvPr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65">
              <a:extLst>
                <a:ext uri="{FF2B5EF4-FFF2-40B4-BE49-F238E27FC236}">
                  <a16:creationId xmlns:a16="http://schemas.microsoft.com/office/drawing/2014/main" id="{8E91A750-F494-4725-BB03-AD8836117D0F}"/>
                </a:ext>
              </a:extLst>
            </p:cNvPr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Oval 66">
              <a:extLst>
                <a:ext uri="{FF2B5EF4-FFF2-40B4-BE49-F238E27FC236}">
                  <a16:creationId xmlns:a16="http://schemas.microsoft.com/office/drawing/2014/main" id="{6984A686-DF30-440B-B54F-601D5C4754CC}"/>
                </a:ext>
              </a:extLst>
            </p:cNvPr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Oval 67">
              <a:extLst>
                <a:ext uri="{FF2B5EF4-FFF2-40B4-BE49-F238E27FC236}">
                  <a16:creationId xmlns:a16="http://schemas.microsoft.com/office/drawing/2014/main" id="{7013C7D3-8656-42F3-B902-0DC9A34A921A}"/>
                </a:ext>
              </a:extLst>
            </p:cNvPr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Oval 68">
              <a:extLst>
                <a:ext uri="{FF2B5EF4-FFF2-40B4-BE49-F238E27FC236}">
                  <a16:creationId xmlns:a16="http://schemas.microsoft.com/office/drawing/2014/main" id="{1E0C2688-42EF-4313-9D03-D3CF89B7FE2C}"/>
                </a:ext>
              </a:extLst>
            </p:cNvPr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9" name="Graphic 80" descr="Single gear">
              <a:extLst>
                <a:ext uri="{FF2B5EF4-FFF2-40B4-BE49-F238E27FC236}">
                  <a16:creationId xmlns:a16="http://schemas.microsoft.com/office/drawing/2014/main" id="{AE0BB429-5883-4F61-B32D-B6A9BC4DA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100" name="Graphic 82" descr="Stopwatch">
              <a:extLst>
                <a:ext uri="{FF2B5EF4-FFF2-40B4-BE49-F238E27FC236}">
                  <a16:creationId xmlns:a16="http://schemas.microsoft.com/office/drawing/2014/main" id="{E5AF53E9-6B36-4C5B-A54E-A45A13A3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101" name="Graphic 84" descr="Lightbulb">
              <a:extLst>
                <a:ext uri="{FF2B5EF4-FFF2-40B4-BE49-F238E27FC236}">
                  <a16:creationId xmlns:a16="http://schemas.microsoft.com/office/drawing/2014/main" id="{54DD018F-AF8D-4415-85A3-D6CE4686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102" name="Graphic 86" descr="Head with Gears">
              <a:extLst>
                <a:ext uri="{FF2B5EF4-FFF2-40B4-BE49-F238E27FC236}">
                  <a16:creationId xmlns:a16="http://schemas.microsoft.com/office/drawing/2014/main" id="{8348308A-765A-42AC-A7FF-195BA23F5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103" name="Oval 87">
              <a:extLst>
                <a:ext uri="{FF2B5EF4-FFF2-40B4-BE49-F238E27FC236}">
                  <a16:creationId xmlns:a16="http://schemas.microsoft.com/office/drawing/2014/main" id="{45325AEF-807A-4038-99C0-337016669B73}"/>
                </a:ext>
              </a:extLst>
            </p:cNvPr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88">
              <a:extLst>
                <a:ext uri="{FF2B5EF4-FFF2-40B4-BE49-F238E27FC236}">
                  <a16:creationId xmlns:a16="http://schemas.microsoft.com/office/drawing/2014/main" id="{E2670B77-F2B9-4FC8-A889-3A408FB9A671}"/>
                </a:ext>
              </a:extLst>
            </p:cNvPr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Oval 89">
              <a:extLst>
                <a:ext uri="{FF2B5EF4-FFF2-40B4-BE49-F238E27FC236}">
                  <a16:creationId xmlns:a16="http://schemas.microsoft.com/office/drawing/2014/main" id="{10DED08C-F94C-4D16-BB2D-B65A68004732}"/>
                </a:ext>
              </a:extLst>
            </p:cNvPr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6" name="Graphic 91" descr="Teacher">
              <a:extLst>
                <a:ext uri="{FF2B5EF4-FFF2-40B4-BE49-F238E27FC236}">
                  <a16:creationId xmlns:a16="http://schemas.microsoft.com/office/drawing/2014/main" id="{1CE7D72F-5C62-47C5-AF62-1DB1A314E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107" name="TextBox 92">
              <a:extLst>
                <a:ext uri="{FF2B5EF4-FFF2-40B4-BE49-F238E27FC236}">
                  <a16:creationId xmlns:a16="http://schemas.microsoft.com/office/drawing/2014/main" id="{85F2629D-FE14-4F21-8DB7-FB495ED48ADA}"/>
                </a:ext>
              </a:extLst>
            </p:cNvPr>
            <p:cNvSpPr txBox="1"/>
            <p:nvPr/>
          </p:nvSpPr>
          <p:spPr>
            <a:xfrm>
              <a:off x="2540581" y="2885587"/>
              <a:ext cx="231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1400" spc="300" dirty="0">
                <a:solidFill>
                  <a:schemeClr val="bg1">
                    <a:lumMod val="6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8" name="!!NOIDUNG">
              <a:extLst>
                <a:ext uri="{FF2B5EF4-FFF2-40B4-BE49-F238E27FC236}">
                  <a16:creationId xmlns:a16="http://schemas.microsoft.com/office/drawing/2014/main" id="{7DFFA5EF-7546-4EFF-A64F-822E1143E440}"/>
                </a:ext>
              </a:extLst>
            </p:cNvPr>
            <p:cNvSpPr txBox="1"/>
            <p:nvPr/>
          </p:nvSpPr>
          <p:spPr>
            <a:xfrm>
              <a:off x="2607393" y="3007885"/>
              <a:ext cx="21917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>
                      <a:lumMod val="6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NỘI DUNG BÁO CÁO</a:t>
              </a:r>
            </a:p>
          </p:txBody>
        </p:sp>
        <p:sp>
          <p:nvSpPr>
            <p:cNvPr id="109" name="TextBox 94">
              <a:extLst>
                <a:ext uri="{FF2B5EF4-FFF2-40B4-BE49-F238E27FC236}">
                  <a16:creationId xmlns:a16="http://schemas.microsoft.com/office/drawing/2014/main" id="{B614D39B-BB55-461D-AAD8-795FA9108848}"/>
                </a:ext>
              </a:extLst>
            </p:cNvPr>
            <p:cNvSpPr txBox="1"/>
            <p:nvPr/>
          </p:nvSpPr>
          <p:spPr>
            <a:xfrm>
              <a:off x="7791375" y="1260536"/>
              <a:ext cx="2955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  <a:latin typeface="Arial" panose="020B0604020202020204" pitchFamily="34" charset="0"/>
                  <a:ea typeface="Open Sans Condensed Light" panose="020B0306030504020204" pitchFamily="34" charset="0"/>
                  <a:cs typeface="Arial" panose="020B0604020202020204" pitchFamily="34" charset="0"/>
                </a:rPr>
                <a:t>TỔNG QUÁT</a:t>
              </a: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ea typeface="Open Sans Condensed Light" panose="020B03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TextBox 95">
              <a:extLst>
                <a:ext uri="{FF2B5EF4-FFF2-40B4-BE49-F238E27FC236}">
                  <a16:creationId xmlns:a16="http://schemas.microsoft.com/office/drawing/2014/main" id="{7EA20F8D-4B14-44EF-8832-995FADB6423F}"/>
                </a:ext>
              </a:extLst>
            </p:cNvPr>
            <p:cNvSpPr txBox="1"/>
            <p:nvPr/>
          </p:nvSpPr>
          <p:spPr>
            <a:xfrm>
              <a:off x="8320522" y="2260176"/>
              <a:ext cx="2610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NỘI </a:t>
              </a:r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ea typeface="Open Sans Condensed" panose="020B0806030504020204" pitchFamily="34" charset="0"/>
                  <a:cs typeface="Arial" panose="020B0604020202020204" pitchFamily="34" charset="0"/>
                </a:rPr>
                <a:t>DUNG</a:t>
              </a:r>
            </a:p>
          </p:txBody>
        </p:sp>
        <p:sp>
          <p:nvSpPr>
            <p:cNvPr id="111" name="TextBox 96">
              <a:extLst>
                <a:ext uri="{FF2B5EF4-FFF2-40B4-BE49-F238E27FC236}">
                  <a16:creationId xmlns:a16="http://schemas.microsoft.com/office/drawing/2014/main" id="{75B7903C-89CA-4D1D-9FD3-B75DCB7CCB2B}"/>
                </a:ext>
              </a:extLst>
            </p:cNvPr>
            <p:cNvSpPr txBox="1"/>
            <p:nvPr/>
          </p:nvSpPr>
          <p:spPr>
            <a:xfrm>
              <a:off x="8700469" y="3282173"/>
              <a:ext cx="2610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ea typeface="Open Sans Condensed Light" panose="020B0306030504020204" pitchFamily="34" charset="0"/>
                  <a:cs typeface="Arial" panose="020B0604020202020204" pitchFamily="34" charset="0"/>
                </a:rPr>
                <a:t>PHƯƠNG PHÁP</a:t>
              </a:r>
            </a:p>
          </p:txBody>
        </p:sp>
        <p:sp>
          <p:nvSpPr>
            <p:cNvPr id="112" name="TextBox 97">
              <a:extLst>
                <a:ext uri="{FF2B5EF4-FFF2-40B4-BE49-F238E27FC236}">
                  <a16:creationId xmlns:a16="http://schemas.microsoft.com/office/drawing/2014/main" id="{104D23D0-141A-4A67-A913-02D2CE094D49}"/>
                </a:ext>
              </a:extLst>
            </p:cNvPr>
            <p:cNvSpPr txBox="1"/>
            <p:nvPr/>
          </p:nvSpPr>
          <p:spPr>
            <a:xfrm>
              <a:off x="8331288" y="4314903"/>
              <a:ext cx="2610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ea typeface="Open Sans Condensed" panose="020B0806030504020204" pitchFamily="34" charset="0"/>
                  <a:cs typeface="Arial" panose="020B0604020202020204" pitchFamily="34" charset="0"/>
                </a:rPr>
                <a:t>KẾT QUẢ</a:t>
              </a: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ea typeface="Open Sans Condensed Light" panose="020B03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Box 98">
              <a:extLst>
                <a:ext uri="{FF2B5EF4-FFF2-40B4-BE49-F238E27FC236}">
                  <a16:creationId xmlns:a16="http://schemas.microsoft.com/office/drawing/2014/main" id="{8A0E61C9-E114-422F-B1B7-83C6388AEA41}"/>
                </a:ext>
              </a:extLst>
            </p:cNvPr>
            <p:cNvSpPr txBox="1"/>
            <p:nvPr/>
          </p:nvSpPr>
          <p:spPr>
            <a:xfrm>
              <a:off x="7743814" y="5341397"/>
              <a:ext cx="2610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TỔNG KẾT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6" name="Phóng to Mục 5">
                <a:extLst>
                  <a:ext uri="{FF2B5EF4-FFF2-40B4-BE49-F238E27FC236}">
                    <a16:creationId xmlns:a16="http://schemas.microsoft.com/office/drawing/2014/main" id="{7C33AC7D-932F-4D5E-957D-F4A39C5ABA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9035815"/>
                  </p:ext>
                </p:extLst>
              </p:nvPr>
            </p:nvGraphicFramePr>
            <p:xfrm>
              <a:off x="7462224" y="2067891"/>
              <a:ext cx="3028826" cy="783770"/>
            </p:xfrm>
            <a:graphic>
              <a:graphicData uri="http://schemas.microsoft.com/office/powerpoint/2016/sectionzoom">
                <psez:sectionZm>
                  <psez:sectionZmObj sectionId="{DA731CF0-F76E-4F03-9634-880858E650CE}">
                    <psez:zmPr id="{EE34B512-2A78-4B03-8177-EC519F51C1F7}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28826" cy="7837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Phóng to Mục 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C33AC7D-932F-4D5E-957D-F4A39C5ABA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2224" y="2067891"/>
                <a:ext cx="3028826" cy="78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8" name="Phóng to Mục 7">
                <a:extLst>
                  <a:ext uri="{FF2B5EF4-FFF2-40B4-BE49-F238E27FC236}">
                    <a16:creationId xmlns:a16="http://schemas.microsoft.com/office/drawing/2014/main" id="{2AEA423D-8AAC-48F9-A8D9-C131850694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6997397"/>
                  </p:ext>
                </p:extLst>
              </p:nvPr>
            </p:nvGraphicFramePr>
            <p:xfrm>
              <a:off x="7831124" y="3084765"/>
              <a:ext cx="3007453" cy="803545"/>
            </p:xfrm>
            <a:graphic>
              <a:graphicData uri="http://schemas.microsoft.com/office/powerpoint/2016/sectionzoom">
                <psez:sectionZm>
                  <psez:sectionZmObj sectionId="{402B799E-7BAA-453D-BFBF-170D7A246580}">
                    <psez:zmPr id="{A22DC3B9-280A-4D82-9CBD-DEAB26522788}" imageType="cover" transitionDur="1000">
                      <p166:blipFill xmlns:p166="http://schemas.microsoft.com/office/powerpoint/2016/6/main"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07453" cy="80354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Phóng to Mục 7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2AEA423D-8AAC-48F9-A8D9-C131850694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1124" y="3084765"/>
                <a:ext cx="3007453" cy="80354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0" name="Phóng to Mục 9">
                <a:extLst>
                  <a:ext uri="{FF2B5EF4-FFF2-40B4-BE49-F238E27FC236}">
                    <a16:creationId xmlns:a16="http://schemas.microsoft.com/office/drawing/2014/main" id="{D1B0B002-25F9-46A3-9B09-49B058CF23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4881980"/>
                  </p:ext>
                </p:extLst>
              </p:nvPr>
            </p:nvGraphicFramePr>
            <p:xfrm>
              <a:off x="7462224" y="4097038"/>
              <a:ext cx="3006364" cy="803543"/>
            </p:xfrm>
            <a:graphic>
              <a:graphicData uri="http://schemas.microsoft.com/office/powerpoint/2016/sectionzoom">
                <psez:sectionZm>
                  <psez:sectionZmObj sectionId="{BD8287DF-CB46-4B4B-99C7-A08D74397EFF}">
                    <psez:zmPr id="{75E96595-03FE-42C0-B02C-6244535030DD}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06364" cy="80354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Phóng to Mục 9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D1B0B002-25F9-46A3-9B09-49B058CF23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2224" y="4097038"/>
                <a:ext cx="3006364" cy="803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2" name="Phóng to Mục 11">
                <a:extLst>
                  <a:ext uri="{FF2B5EF4-FFF2-40B4-BE49-F238E27FC236}">
                    <a16:creationId xmlns:a16="http://schemas.microsoft.com/office/drawing/2014/main" id="{96A8938A-6352-445F-91A1-CAE87C5E1E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3151721"/>
                  </p:ext>
                </p:extLst>
              </p:nvPr>
            </p:nvGraphicFramePr>
            <p:xfrm>
              <a:off x="6927228" y="5125613"/>
              <a:ext cx="2934473" cy="802720"/>
            </p:xfrm>
            <a:graphic>
              <a:graphicData uri="http://schemas.microsoft.com/office/powerpoint/2016/sectionzoom">
                <psez:sectionZm>
                  <psez:sectionZmObj sectionId="{2C40EFE4-7201-4F09-AE25-A612807724A7}">
                    <psez:zmPr id="{D031B6C0-90AD-486F-B874-C6F8AF34FA6A}" imageType="cover" transitionDur="1000">
                      <p166:blipFill xmlns:p166="http://schemas.microsoft.com/office/powerpoint/2016/6/main"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34473" cy="80272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Phóng to Mục 1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96A8938A-6352-445F-91A1-CAE87C5E1E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28" y="5125613"/>
                <a:ext cx="2934473" cy="802720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913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</a:t>
            </a:r>
            <a:r>
              <a:rPr lang="vi-VN" sz="2800" b="1" dirty="0" smtClean="0">
                <a:solidFill>
                  <a:schemeClr val="accent2">
                    <a:lumMod val="75000"/>
                  </a:schemeClr>
                </a:solidFill>
              </a:rPr>
              <a:t>QUAN: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31077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58FA20D5-872D-4C43-A6F2-A9044581A13F}"/>
              </a:ext>
            </a:extLst>
          </p:cNvPr>
          <p:cNvSpPr txBox="1"/>
          <p:nvPr/>
        </p:nvSpPr>
        <p:spPr>
          <a:xfrm>
            <a:off x="332913" y="1896419"/>
            <a:ext cx="109020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 smtClean="0">
                <a:cs typeface="Arial" panose="020B0604020202020204" pitchFamily="34" charset="0"/>
              </a:rPr>
              <a:t>Hiện nay, công nghệ thông tin đang phát triển nhanh chóng và ngày càng được ứng dụng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vi-VN" sz="2000" dirty="0" smtClean="0">
                <a:cs typeface="Arial" panose="020B0604020202020204" pitchFamily="34" charset="0"/>
              </a:rPr>
              <a:t>rộng rãi vào cuộc sống của con người. Cũng như trên thế giới, Việt Nam là một nước đang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vi-VN" sz="2000" dirty="0" smtClean="0">
                <a:cs typeface="Arial" panose="020B0604020202020204" pitchFamily="34" charset="0"/>
              </a:rPr>
              <a:t>phát triển và công nghệ thông tin cũng đang phát triển nhanh chóng thì việc đầu tư cho công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vi-VN" sz="2000" dirty="0" smtClean="0">
                <a:cs typeface="Arial" panose="020B0604020202020204" pitchFamily="34" charset="0"/>
              </a:rPr>
              <a:t>cuộc phát triển, nghiên cứu và ứng dụng công nghệ thông tin là rất quan trọng.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</a:p>
          <a:p>
            <a:pPr algn="just"/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3" y="3760197"/>
            <a:ext cx="5286375" cy="28384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42" y="3760197"/>
            <a:ext cx="4415900" cy="294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6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CB730D1-70EB-4DBE-ACEF-75F892F2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3" y="-26043"/>
            <a:ext cx="12191999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</a:t>
            </a:r>
            <a:r>
              <a:rPr lang="vi-VN" sz="2800" b="1" dirty="0" smtClean="0">
                <a:solidFill>
                  <a:schemeClr val="accent2">
                    <a:lumMod val="75000"/>
                  </a:schemeClr>
                </a:solidFill>
              </a:rPr>
              <a:t>QUAN: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0516" y="1217614"/>
            <a:ext cx="104500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nghệ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lĩnh</a:t>
            </a:r>
            <a:r>
              <a:rPr lang="en-US" sz="2000" dirty="0"/>
              <a:t> </a:t>
            </a:r>
            <a:r>
              <a:rPr lang="en-US" sz="2000" dirty="0" err="1"/>
              <a:t>vực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.</a:t>
            </a:r>
            <a:r>
              <a:rPr lang="en-US" sz="2000" dirty="0" err="1"/>
              <a:t>Hiện</a:t>
            </a:r>
            <a:r>
              <a:rPr lang="en-US" sz="2000" dirty="0"/>
              <a:t> nay, </a:t>
            </a:r>
            <a:r>
              <a:rPr lang="en-US" sz="2000" dirty="0" err="1"/>
              <a:t>công</a:t>
            </a:r>
            <a:r>
              <a:rPr lang="en-US" sz="2000" dirty="0"/>
              <a:t>  </a:t>
            </a:r>
            <a:r>
              <a:rPr lang="en-US" sz="2000" dirty="0" err="1"/>
              <a:t>nghệ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(CNTT) </a:t>
            </a:r>
            <a:r>
              <a:rPr lang="en-US" sz="2000" dirty="0" err="1"/>
              <a:t>đang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đóng</a:t>
            </a:r>
            <a:r>
              <a:rPr lang="en-US" sz="2000" dirty="0"/>
              <a:t> </a:t>
            </a:r>
            <a:r>
              <a:rPr lang="en-US" sz="2000" dirty="0" err="1"/>
              <a:t>vai</a:t>
            </a:r>
            <a:r>
              <a:rPr lang="en-US" sz="2000" dirty="0"/>
              <a:t> </a:t>
            </a:r>
            <a:r>
              <a:rPr lang="en-US" sz="2000" dirty="0" err="1"/>
              <a:t>trò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trọng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thiếu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,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ty,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,....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Internet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ty,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,...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0" y="3294084"/>
            <a:ext cx="5388370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23" y="3294084"/>
            <a:ext cx="5055326" cy="33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4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Hình ảnh 19" descr="Ảnh có chứa văn bản&#10;&#10;Mô tả được tạo tự động">
            <a:extLst>
              <a:ext uri="{FF2B5EF4-FFF2-40B4-BE49-F238E27FC236}">
                <a16:creationId xmlns:a16="http://schemas.microsoft.com/office/drawing/2014/main" id="{AA0EC5AE-7C28-4E0B-89B1-F255A0B10F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043"/>
          </a:xfrm>
          <a:prstGeom prst="rect">
            <a:avLst/>
          </a:prstGeom>
        </p:spPr>
      </p:pic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B8C33B9C-EA5D-4560-B094-2D8A451C9645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46" name="Lưu đồ: Trích xuất 45">
            <a:extLst>
              <a:ext uri="{FF2B5EF4-FFF2-40B4-BE49-F238E27FC236}">
                <a16:creationId xmlns:a16="http://schemas.microsoft.com/office/drawing/2014/main" id="{06947A46-2F25-467A-8149-6320B1248FB6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6333D2DE-C885-495A-94AE-0DE57FFEB4EE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49" name="Lưu đồ: Trích xuất 48">
            <a:extLst>
              <a:ext uri="{FF2B5EF4-FFF2-40B4-BE49-F238E27FC236}">
                <a16:creationId xmlns:a16="http://schemas.microsoft.com/office/drawing/2014/main" id="{3C130E0C-A475-4AC9-BE8F-09F7E46B8064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DE3D2F06-B1FD-4F7B-ACB3-C8262C08CFB5}"/>
              </a:ext>
            </a:extLst>
          </p:cNvPr>
          <p:cNvSpPr txBox="1"/>
          <p:nvPr/>
        </p:nvSpPr>
        <p:spPr>
          <a:xfrm>
            <a:off x="3103249" y="172653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Hộp Văn bản 55">
            <a:extLst>
              <a:ext uri="{FF2B5EF4-FFF2-40B4-BE49-F238E27FC236}">
                <a16:creationId xmlns:a16="http://schemas.microsoft.com/office/drawing/2014/main" id="{DD1E488A-1B71-4F23-996A-E55021209574}"/>
              </a:ext>
            </a:extLst>
          </p:cNvPr>
          <p:cNvSpPr txBox="1"/>
          <p:nvPr/>
        </p:nvSpPr>
        <p:spPr>
          <a:xfrm>
            <a:off x="8221405" y="1713043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Hộp Văn bản 56">
            <a:extLst>
              <a:ext uri="{FF2B5EF4-FFF2-40B4-BE49-F238E27FC236}">
                <a16:creationId xmlns:a16="http://schemas.microsoft.com/office/drawing/2014/main" id="{F40E4BBE-C927-494C-86BE-544BCBA2C291}"/>
              </a:ext>
            </a:extLst>
          </p:cNvPr>
          <p:cNvSpPr txBox="1"/>
          <p:nvPr/>
        </p:nvSpPr>
        <p:spPr>
          <a:xfrm>
            <a:off x="3181662" y="4364863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1F872F58-CE47-4767-91A8-EFD9EC027E96}"/>
              </a:ext>
            </a:extLst>
          </p:cNvPr>
          <p:cNvSpPr txBox="1"/>
          <p:nvPr/>
        </p:nvSpPr>
        <p:spPr>
          <a:xfrm>
            <a:off x="8221405" y="4364863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Hình ảnh 63">
            <a:extLst>
              <a:ext uri="{FF2B5EF4-FFF2-40B4-BE49-F238E27FC236}">
                <a16:creationId xmlns:a16="http://schemas.microsoft.com/office/drawing/2014/main" id="{C1EC7BC3-A8BA-4F61-A4A9-D251F09D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56" y="1215874"/>
            <a:ext cx="1409700" cy="1390650"/>
          </a:xfrm>
          <a:prstGeom prst="rect">
            <a:avLst/>
          </a:prstGeom>
        </p:spPr>
      </p:pic>
      <p:pic>
        <p:nvPicPr>
          <p:cNvPr id="66" name="Hình ảnh 65">
            <a:extLst>
              <a:ext uri="{FF2B5EF4-FFF2-40B4-BE49-F238E27FC236}">
                <a16:creationId xmlns:a16="http://schemas.microsoft.com/office/drawing/2014/main" id="{B2AFA4BE-C4BD-4768-826D-1352F81C6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80" y="1236617"/>
            <a:ext cx="1447800" cy="1400175"/>
          </a:xfrm>
          <a:prstGeom prst="rect">
            <a:avLst/>
          </a:prstGeom>
        </p:spPr>
      </p:pic>
      <p:pic>
        <p:nvPicPr>
          <p:cNvPr id="68" name="Hình ảnh 67">
            <a:extLst>
              <a:ext uri="{FF2B5EF4-FFF2-40B4-BE49-F238E27FC236}">
                <a16:creationId xmlns:a16="http://schemas.microsoft.com/office/drawing/2014/main" id="{AFB30FC0-119A-4DE6-896E-B40BD9DCB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549" y="3808319"/>
            <a:ext cx="1409700" cy="1428750"/>
          </a:xfrm>
          <a:prstGeom prst="rect">
            <a:avLst/>
          </a:prstGeom>
        </p:spPr>
      </p:pic>
      <p:pic>
        <p:nvPicPr>
          <p:cNvPr id="70" name="Hình ảnh 69">
            <a:extLst>
              <a:ext uri="{FF2B5EF4-FFF2-40B4-BE49-F238E27FC236}">
                <a16:creationId xmlns:a16="http://schemas.microsoft.com/office/drawing/2014/main" id="{A1A50322-6527-49D1-A7E6-06E0963B3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555" y="3798794"/>
            <a:ext cx="14668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802CA4A-E42E-40D2-9B52-3727D981BBDD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22" name="Lưu đồ: Trích xuất 21">
            <a:extLst>
              <a:ext uri="{FF2B5EF4-FFF2-40B4-BE49-F238E27FC236}">
                <a16:creationId xmlns:a16="http://schemas.microsoft.com/office/drawing/2014/main" id="{82095D47-0B57-49EC-87D0-859C6BF533D3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3D4E51EF-9FA4-4735-B263-1594FD959136}"/>
              </a:ext>
            </a:extLst>
          </p:cNvPr>
          <p:cNvSpPr txBox="1"/>
          <p:nvPr/>
        </p:nvSpPr>
        <p:spPr>
          <a:xfrm>
            <a:off x="3588582" y="942235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8805193F-3059-4C31-8D36-591DD44EA55C}"/>
              </a:ext>
            </a:extLst>
          </p:cNvPr>
          <p:cNvSpPr txBox="1"/>
          <p:nvPr/>
        </p:nvSpPr>
        <p:spPr>
          <a:xfrm>
            <a:off x="8948796" y="1752039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F4B0E40F-A50B-4B85-94EC-11A19EB2536C}"/>
              </a:ext>
            </a:extLst>
          </p:cNvPr>
          <p:cNvSpPr txBox="1"/>
          <p:nvPr/>
        </p:nvSpPr>
        <p:spPr>
          <a:xfrm>
            <a:off x="2845601" y="4441533"/>
            <a:ext cx="2016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5ED85C86-4A20-498D-A08B-2E596F87E271}"/>
              </a:ext>
            </a:extLst>
          </p:cNvPr>
          <p:cNvSpPr txBox="1"/>
          <p:nvPr/>
        </p:nvSpPr>
        <p:spPr>
          <a:xfrm>
            <a:off x="8948796" y="4333265"/>
            <a:ext cx="20681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Hình ảnh 30">
            <a:extLst>
              <a:ext uri="{FF2B5EF4-FFF2-40B4-BE49-F238E27FC236}">
                <a16:creationId xmlns:a16="http://schemas.microsoft.com/office/drawing/2014/main" id="{01ED2270-066F-4A9E-9D5A-501C54B98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84" y="1218666"/>
            <a:ext cx="2131930" cy="2103120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E65B2057-4CC2-47E6-ABD6-DD10D6F1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643" y="1342345"/>
            <a:ext cx="1229153" cy="1188720"/>
          </a:xfrm>
          <a:prstGeom prst="rect">
            <a:avLst/>
          </a:prstGeom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37DCB081-441F-4E16-9EA8-85EE400A9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514" y="4031839"/>
            <a:ext cx="1172870" cy="1188720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88D81E3B-D148-46E5-97E3-F417C1AF9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859" y="3935149"/>
            <a:ext cx="1188720" cy="1165563"/>
          </a:xfrm>
          <a:prstGeom prst="rect">
            <a:avLst/>
          </a:prstGeom>
        </p:spPr>
      </p:pic>
      <p:sp>
        <p:nvSpPr>
          <p:cNvPr id="52" name="Hộp Văn bản 51">
            <a:extLst>
              <a:ext uri="{FF2B5EF4-FFF2-40B4-BE49-F238E27FC236}">
                <a16:creationId xmlns:a16="http://schemas.microsoft.com/office/drawing/2014/main" id="{B7378136-C5A7-4CAF-8272-3A63B5777B29}"/>
              </a:ext>
            </a:extLst>
          </p:cNvPr>
          <p:cNvSpPr txBox="1"/>
          <p:nvPr/>
        </p:nvSpPr>
        <p:spPr>
          <a:xfrm>
            <a:off x="3304914" y="1397579"/>
            <a:ext cx="410984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400" dirty="0">
                <a:cs typeface="Arial" panose="020B0604020202020204" pitchFamily="34" charset="0"/>
              </a:rPr>
              <a:t>Xây dựng một chương trình quản lý bán hàng bằng </a:t>
            </a:r>
            <a:r>
              <a:rPr lang="vi-VN" sz="1400" dirty="0" smtClean="0">
                <a:cs typeface="Arial" panose="020B0604020202020204" pitchFamily="34" charset="0"/>
              </a:rPr>
              <a:t>ngôn ngữ </a:t>
            </a:r>
            <a:r>
              <a:rPr lang="vi-VN" sz="1400" dirty="0">
                <a:cs typeface="Arial" panose="020B0604020202020204" pitchFamily="34" charset="0"/>
              </a:rPr>
              <a:t>lập trình C/C++ đơn </a:t>
            </a:r>
            <a:r>
              <a:rPr lang="vi-VN" sz="1400" dirty="0" smtClean="0">
                <a:cs typeface="Arial" panose="020B0604020202020204" pitchFamily="34" charset="0"/>
              </a:rPr>
              <a:t>giản, dễ </a:t>
            </a:r>
            <a:r>
              <a:rPr lang="vi-VN" sz="1400" dirty="0">
                <a:cs typeface="Arial" panose="020B0604020202020204" pitchFamily="34" charset="0"/>
              </a:rPr>
              <a:t>sử dụng cho </a:t>
            </a:r>
            <a:r>
              <a:rPr lang="vi-VN" sz="1400" dirty="0" smtClean="0">
                <a:cs typeface="Arial" panose="020B0604020202020204" pitchFamily="34" charset="0"/>
              </a:rPr>
              <a:t>người quản </a:t>
            </a:r>
            <a:r>
              <a:rPr lang="vi-VN" sz="1400" dirty="0">
                <a:cs typeface="Arial" panose="020B0604020202020204" pitchFamily="34" charset="0"/>
              </a:rPr>
              <a:t>lý.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Đường nối Thẳng 55">
            <a:extLst>
              <a:ext uri="{FF2B5EF4-FFF2-40B4-BE49-F238E27FC236}">
                <a16:creationId xmlns:a16="http://schemas.microsoft.com/office/drawing/2014/main" id="{E4F17D3C-7690-427C-A854-A2C92C223F92}"/>
              </a:ext>
            </a:extLst>
          </p:cNvPr>
          <p:cNvCxnSpPr>
            <a:cxnSpLocks/>
          </p:cNvCxnSpPr>
          <p:nvPr/>
        </p:nvCxnSpPr>
        <p:spPr>
          <a:xfrm flipH="1">
            <a:off x="3453320" y="1342345"/>
            <a:ext cx="379378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Đường nối Thẳng 57">
            <a:extLst>
              <a:ext uri="{FF2B5EF4-FFF2-40B4-BE49-F238E27FC236}">
                <a16:creationId xmlns:a16="http://schemas.microsoft.com/office/drawing/2014/main" id="{06EDE92B-2D6F-42B8-A940-8A50C10A5D0D}"/>
              </a:ext>
            </a:extLst>
          </p:cNvPr>
          <p:cNvCxnSpPr>
            <a:cxnSpLocks/>
          </p:cNvCxnSpPr>
          <p:nvPr/>
        </p:nvCxnSpPr>
        <p:spPr>
          <a:xfrm flipH="1">
            <a:off x="2980783" y="1342345"/>
            <a:ext cx="472537" cy="2870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04914" y="2462093"/>
            <a:ext cx="4109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400" dirty="0"/>
              <a:t>Giải quyết các vấn đề: quản </a:t>
            </a:r>
            <a:r>
              <a:rPr lang="vi-VN" sz="1400" dirty="0" smtClean="0"/>
              <a:t>lý nhân viên, thêm bớt nhân viên, lương thương, </a:t>
            </a:r>
            <a:r>
              <a:rPr lang="vi-VN" sz="1400" dirty="0"/>
              <a:t>nhập liệu, tìm kiếm và sửa </a:t>
            </a:r>
            <a:r>
              <a:rPr lang="vi-VN" sz="1400" dirty="0" smtClean="0"/>
              <a:t>thông tin,...</a:t>
            </a:r>
            <a:endParaRPr lang="vi-VN" sz="1400" dirty="0"/>
          </a:p>
        </p:txBody>
      </p:sp>
    </p:spTree>
    <p:extLst>
      <p:ext uri="{BB962C8B-B14F-4D97-AF65-F5344CB8AC3E}">
        <p14:creationId xmlns:p14="http://schemas.microsoft.com/office/powerpoint/2010/main" val="2941123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4050</TotalTime>
  <Words>958</Words>
  <Application>Microsoft Office PowerPoint</Application>
  <PresentationFormat>Widescreen</PresentationFormat>
  <Paragraphs>137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.VnArialH</vt:lpstr>
      <vt:lpstr>Arial</vt:lpstr>
      <vt:lpstr>Calibri</vt:lpstr>
      <vt:lpstr>Century Gothic</vt:lpstr>
      <vt:lpstr>HY중고딕</vt:lpstr>
      <vt:lpstr>Open Sans Condensed</vt:lpstr>
      <vt:lpstr>Open Sans Condensed Light</vt:lpstr>
      <vt:lpstr>Tahoma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Nguyen Trong  Thang</dc:creator>
  <cp:lastModifiedBy>ThanhCong</cp:lastModifiedBy>
  <cp:revision>65</cp:revision>
  <dcterms:created xsi:type="dcterms:W3CDTF">2021-08-06T05:29:44Z</dcterms:created>
  <dcterms:modified xsi:type="dcterms:W3CDTF">2021-12-21T07:29:53Z</dcterms:modified>
</cp:coreProperties>
</file>